
<file path=[Content_Types].xml><?xml version="1.0" encoding="utf-8"?>
<Types xmlns="http://schemas.openxmlformats.org/package/2006/content-types">
  <Default Extension="mp3" ContentType="audio/unknown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2"/>
  </p:sldMasterIdLst>
  <p:notesMasterIdLst>
    <p:notesMasterId r:id="rId21"/>
  </p:notesMasterIdLst>
  <p:sldIdLst>
    <p:sldId id="258" r:id="rId3"/>
    <p:sldId id="256" r:id="rId4"/>
    <p:sldId id="259" r:id="rId5"/>
    <p:sldId id="263" r:id="rId6"/>
    <p:sldId id="287" r:id="rId7"/>
    <p:sldId id="271" r:id="rId8"/>
    <p:sldId id="290" r:id="rId9"/>
    <p:sldId id="288" r:id="rId10"/>
    <p:sldId id="291" r:id="rId11"/>
    <p:sldId id="292" r:id="rId12"/>
    <p:sldId id="293" r:id="rId13"/>
    <p:sldId id="294" r:id="rId14"/>
    <p:sldId id="295" r:id="rId15"/>
    <p:sldId id="289" r:id="rId16"/>
    <p:sldId id="296" r:id="rId17"/>
    <p:sldId id="297" r:id="rId18"/>
    <p:sldId id="298" r:id="rId19"/>
    <p:sldId id="257" r:id="rId2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E53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1399" autoAdjust="0"/>
  </p:normalViewPr>
  <p:slideViewPr>
    <p:cSldViewPr snapToGrid="0">
      <p:cViewPr varScale="1">
        <p:scale>
          <a:sx n="62" d="100"/>
          <a:sy n="62" d="100"/>
        </p:scale>
        <p:origin x="-804" y="-6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notesViewPr>
    <p:cSldViewPr snapToGrid="0">
      <p:cViewPr varScale="1">
        <p:scale>
          <a:sx n="98" d="100"/>
          <a:sy n="98" d="100"/>
        </p:scale>
        <p:origin x="3594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0BB0E1-7F69-4134-8E88-6081C868F3BA}" type="datetimeFigureOut">
              <a:rPr lang="zh-CN" altLang="en-US" smtClean="0"/>
              <a:t>2018/12/17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E824D4-8AB1-4098-9EF6-0DCB69238AF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36250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824D4-8AB1-4098-9EF6-0DCB69238AFF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50163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C55AE-27AD-4EE9-8728-F9A7F2ABE9FE}" type="datetimeFigureOut">
              <a:rPr lang="zh-CN" altLang="en-US" smtClean="0"/>
              <a:t>2018/12/17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8B26A-A8C9-4062-BA28-1222DE1229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22943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C55AE-27AD-4EE9-8728-F9A7F2ABE9FE}" type="datetimeFigureOut">
              <a:rPr lang="zh-CN" altLang="en-US" smtClean="0"/>
              <a:t>2018/12/17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8B26A-A8C9-4062-BA28-1222DE1229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81945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C55AE-27AD-4EE9-8728-F9A7F2ABE9FE}" type="datetimeFigureOut">
              <a:rPr lang="zh-CN" altLang="en-US" smtClean="0"/>
              <a:t>2018/12/17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8B26A-A8C9-4062-BA28-1222DE1229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97102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C55AE-27AD-4EE9-8728-F9A7F2ABE9FE}" type="datetimeFigureOut">
              <a:rPr lang="zh-CN" altLang="en-US" smtClean="0"/>
              <a:t>2018/12/17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8B26A-A8C9-4062-BA28-1222DE1229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4375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C55AE-27AD-4EE9-8728-F9A7F2ABE9FE}" type="datetimeFigureOut">
              <a:rPr lang="zh-CN" altLang="en-US" smtClean="0"/>
              <a:t>2018/12/17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8B26A-A8C9-4062-BA28-1222DE1229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51781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C55AE-27AD-4EE9-8728-F9A7F2ABE9FE}" type="datetimeFigureOut">
              <a:rPr lang="zh-CN" altLang="en-US" smtClean="0"/>
              <a:t>2018/12/17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8B26A-A8C9-4062-BA28-1222DE1229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50634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C55AE-27AD-4EE9-8728-F9A7F2ABE9FE}" type="datetimeFigureOut">
              <a:rPr lang="zh-CN" altLang="en-US" smtClean="0"/>
              <a:t>2018/12/17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8B26A-A8C9-4062-BA28-1222DE1229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92990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C55AE-27AD-4EE9-8728-F9A7F2ABE9FE}" type="datetimeFigureOut">
              <a:rPr lang="zh-CN" altLang="en-US" smtClean="0"/>
              <a:t>2018/12/17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8B26A-A8C9-4062-BA28-1222DE1229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45035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C55AE-27AD-4EE9-8728-F9A7F2ABE9FE}" type="datetimeFigureOut">
              <a:rPr lang="zh-CN" altLang="en-US" smtClean="0"/>
              <a:t>2018/12/17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8B26A-A8C9-4062-BA28-1222DE1229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36672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C55AE-27AD-4EE9-8728-F9A7F2ABE9FE}" type="datetimeFigureOut">
              <a:rPr lang="zh-CN" altLang="en-US" smtClean="0"/>
              <a:t>2018/12/17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8B26A-A8C9-4062-BA28-1222DE1229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53653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C55AE-27AD-4EE9-8728-F9A7F2ABE9FE}" type="datetimeFigureOut">
              <a:rPr lang="zh-CN" altLang="en-US" smtClean="0"/>
              <a:t>2018/12/17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8B26A-A8C9-4062-BA28-1222DE1229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46001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BC55AE-27AD-4EE9-8728-F9A7F2ABE9FE}" type="datetimeFigureOut">
              <a:rPr lang="zh-CN" altLang="en-US" smtClean="0"/>
              <a:t>2018/12/17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98B26A-A8C9-4062-BA28-1222DE1229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30592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2.jpeg"/><Relationship Id="rId5" Type="http://schemas.openxmlformats.org/officeDocument/2006/relationships/image" Target="../media/image1.jp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400"/>
          <a:stretch/>
        </p:blipFill>
        <p:spPr>
          <a:xfrm>
            <a:off x="0" y="5513832"/>
            <a:ext cx="12192000" cy="1344168"/>
          </a:xfrm>
          <a:prstGeom prst="rect">
            <a:avLst/>
          </a:prstGeom>
        </p:spPr>
      </p:pic>
      <p:sp>
        <p:nvSpPr>
          <p:cNvPr id="6" name="圆角矩形 5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SpPr/>
          <p:nvPr/>
        </p:nvSpPr>
        <p:spPr>
          <a:xfrm>
            <a:off x="3736757" y="-1009933"/>
            <a:ext cx="4779446" cy="4776716"/>
          </a:xfrm>
          <a:prstGeom prst="roundRect">
            <a:avLst>
              <a:gd name="adj" fmla="val 11174"/>
            </a:avLst>
          </a:prstGeom>
          <a:solidFill>
            <a:srgbClr val="EE534F"/>
          </a:solidFill>
          <a:ln>
            <a:noFill/>
          </a:ln>
          <a:effectLst>
            <a:outerShdw blurRad="152400" sx="103000" sy="103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圆角矩形 6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SpPr/>
          <p:nvPr/>
        </p:nvSpPr>
        <p:spPr>
          <a:xfrm>
            <a:off x="3723109" y="5175913"/>
            <a:ext cx="4779446" cy="2739788"/>
          </a:xfrm>
          <a:prstGeom prst="roundRect">
            <a:avLst>
              <a:gd name="adj" fmla="val 11174"/>
            </a:avLst>
          </a:prstGeom>
          <a:solidFill>
            <a:srgbClr val="EE534F"/>
          </a:solidFill>
          <a:ln>
            <a:noFill/>
          </a:ln>
          <a:effectLst>
            <a:outerShdw blurRad="152400" sx="103000" sy="103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SpPr/>
          <p:nvPr/>
        </p:nvSpPr>
        <p:spPr>
          <a:xfrm>
            <a:off x="5133749" y="5862750"/>
            <a:ext cx="195816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spc="-150" dirty="0" err="1" smtClean="0">
                <a:solidFill>
                  <a:schemeClr val="bg1"/>
                </a:solidFill>
                <a:ea typeface="Microsoft YaHei UI" panose="020B0503020204020204" pitchFamily="34" charset="-122"/>
                <a:cs typeface="Meiryo UI" panose="020B0604030504040204" pitchFamily="34" charset="-128"/>
              </a:rPr>
              <a:t>Jinfei</a:t>
            </a:r>
            <a:r>
              <a:rPr lang="en-US" altLang="zh-CN" sz="3600" b="1" spc="-150" dirty="0" smtClean="0">
                <a:solidFill>
                  <a:schemeClr val="bg1"/>
                </a:solidFill>
                <a:ea typeface="Microsoft YaHei UI" panose="020B0503020204020204" pitchFamily="34" charset="-122"/>
                <a:cs typeface="Meiryo UI" panose="020B0604030504040204" pitchFamily="34" charset="-128"/>
              </a:rPr>
              <a:t> XUE </a:t>
            </a:r>
            <a:endParaRPr lang="zh-CN" altLang="en-US" sz="3600" b="1" dirty="0">
              <a:solidFill>
                <a:schemeClr val="bg1"/>
              </a:solidFill>
            </a:endParaRPr>
          </a:p>
        </p:txBody>
      </p:sp>
      <p:sp>
        <p:nvSpPr>
          <p:cNvPr id="11" name="矩形 10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SpPr/>
          <p:nvPr/>
        </p:nvSpPr>
        <p:spPr>
          <a:xfrm>
            <a:off x="4123993" y="1937028"/>
            <a:ext cx="400497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4800" b="1" spc="-150" dirty="0" smtClean="0">
                <a:solidFill>
                  <a:schemeClr val="bg1"/>
                </a:solidFill>
                <a:ea typeface="Microsoft YaHei UI" panose="020B0503020204020204" pitchFamily="34" charset="-122"/>
                <a:cs typeface="Meiryo UI" panose="020B0604030504040204" pitchFamily="34" charset="-128"/>
              </a:rPr>
              <a:t>Mass Shooting Analysis</a:t>
            </a:r>
            <a:endParaRPr lang="zh-CN" altLang="en-US" sz="4800" b="1" dirty="0">
              <a:solidFill>
                <a:schemeClr val="bg1"/>
              </a:solidFill>
            </a:endParaRPr>
          </a:p>
        </p:txBody>
      </p:sp>
      <p:pic>
        <p:nvPicPr>
          <p:cNvPr id="9" name="BJ托马斯-Raindrops Keep Falling On My Head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057381" y="8253620"/>
            <a:ext cx="609600" cy="609600"/>
          </a:xfrm>
          <a:prstGeom prst="rect">
            <a:avLst/>
          </a:prstGeom>
        </p:spPr>
      </p:pic>
      <p:sp>
        <p:nvSpPr>
          <p:cNvPr id="2" name="e7d195523061f1c0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e7d195523061f1c0205959036996ad55c215b892a7aac5c0B9ADEF7896FB48F2EF97163A2DE1401E1875DEDC438B7864AD24CA23553DBBBD975DAF4CAD4A2592689FFB6CEE59FFA55B2702D0E5EE29CDFC0DD98BC7D6A39AC4E055256EE11BBEDCDB7C9722D66262996B68DE860BD3C77EBCAECB599909EC0E07B61811075331ABCDE6990254B8C8</a:t>
            </a:r>
            <a:endParaRPr lang="zh-CN" altLang="en-US" sz="100"/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3175" y="27320"/>
            <a:ext cx="3468411" cy="19097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72360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0">
        <p14:ripple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3.95833E-6 4.07407E-6 L -3.95833E-6 0.07222 " pathEditMode="relative" rAng="0" ptsTypes="AA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611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2.08333E-6 1.85185E-6 L -2.08333E-6 -0.07292 " pathEditMode="relative" rAng="0" ptsTypes="AA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657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64" presetClass="path" presetSubtype="0" accel="50000" decel="50000" fill="hold" grpId="1" nodeType="withEffect">
                                  <p:stCondLst>
                                    <p:cond delay="2500"/>
                                  </p:stCondLst>
                                  <p:childTnLst>
                                    <p:animMotion origin="layout" path="M -2.08333E-6 0.09421 L -2.08333E-6 1.48148E-6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7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numSld="999" showWhenStopped="0">
                <p:cTn id="33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  <p:bldLst>
      <p:bldP spid="6" grpId="0" animBg="1"/>
      <p:bldP spid="6" grpId="1" animBg="1"/>
      <p:bldP spid="7" grpId="0" animBg="1"/>
      <p:bldP spid="7" grpId="1" animBg="1"/>
      <p:bldP spid="8" grpId="0"/>
      <p:bldP spid="11" grpId="0"/>
      <p:bldP spid="11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5744" y="1003331"/>
            <a:ext cx="8659782" cy="55619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1" name="圆角矩形 40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SpPr/>
          <p:nvPr/>
        </p:nvSpPr>
        <p:spPr>
          <a:xfrm>
            <a:off x="559854" y="360913"/>
            <a:ext cx="576816" cy="604892"/>
          </a:xfrm>
          <a:prstGeom prst="roundRect">
            <a:avLst>
              <a:gd name="adj" fmla="val 22417"/>
            </a:avLst>
          </a:prstGeom>
          <a:solidFill>
            <a:srgbClr val="EE534F"/>
          </a:solidFill>
          <a:ln>
            <a:noFill/>
          </a:ln>
          <a:effectLst>
            <a:outerShdw blurRad="152400" sx="103000" sy="103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 smtClean="0"/>
              <a:t>03</a:t>
            </a:r>
            <a:endParaRPr lang="zh-CN" altLang="en-US" sz="2400" b="1" dirty="0"/>
          </a:p>
        </p:txBody>
      </p:sp>
      <p:sp>
        <p:nvSpPr>
          <p:cNvPr id="3" name="e7d195523061f1c0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e7d195523061f1c0205959036996ad55c215b892a7aac5c0B9ADEF7896FB48F2EF97163A2DE1401E1875DEDC438B7864AD24CA23553DBBBD975DAF4CAD4A2592689FFB6CEE59FFA55B2702D0E5EE29CDFC0DD98BC7D6A39AC4E055256EE11BBEDCDB7C9722D66262996B68DE860BD3C77EBCAECB599909EC0E07B61811075331ABCDE6990254B8C8</a:t>
            </a:r>
            <a:endParaRPr lang="zh-CN" altLang="en-US" sz="100"/>
          </a:p>
        </p:txBody>
      </p:sp>
      <p:sp>
        <p:nvSpPr>
          <p:cNvPr id="45" name="矩形 44"/>
          <p:cNvSpPr/>
          <p:nvPr/>
        </p:nvSpPr>
        <p:spPr>
          <a:xfrm>
            <a:off x="1269993" y="325725"/>
            <a:ext cx="4165036" cy="640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ea typeface="Microsoft YaHei UI" panose="020B0503020204020204" pitchFamily="34" charset="-122"/>
              </a:rPr>
              <a:t>EXPLORATORY DATA ANALYSIS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ea typeface="Microsoft YaHei UI" panose="020B0503020204020204" pitchFamily="34" charset="-122"/>
            </a:endParaRPr>
          </a:p>
        </p:txBody>
      </p:sp>
      <p:sp>
        <p:nvSpPr>
          <p:cNvPr id="33" name="矩形 32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SpPr/>
          <p:nvPr/>
        </p:nvSpPr>
        <p:spPr>
          <a:xfrm>
            <a:off x="7015903" y="3938384"/>
            <a:ext cx="3343712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sz="2400" b="1" dirty="0" smtClean="0"/>
              <a:t>Percentage</a:t>
            </a:r>
          </a:p>
          <a:p>
            <a:pPr marL="342900" indent="-342900" algn="just">
              <a:buFont typeface="Arial" pitchFamily="34" charset="0"/>
              <a:buChar char="•"/>
            </a:pPr>
            <a:r>
              <a:rPr lang="en-US" altLang="zh-CN" sz="2000" dirty="0" smtClean="0"/>
              <a:t>most </a:t>
            </a:r>
            <a:r>
              <a:rPr lang="en-US" altLang="zh-CN" sz="2000" dirty="0"/>
              <a:t>of shooters are “White American or European American”</a:t>
            </a:r>
            <a:endParaRPr lang="en-US" altLang="zh-CN" sz="2000" dirty="0" smtClean="0">
              <a:solidFill>
                <a:schemeClr val="tx1">
                  <a:lumMod val="75000"/>
                  <a:lumOff val="25000"/>
                </a:schemeClr>
              </a:solidFill>
              <a:ea typeface="Roboto" panose="02000000000000000000" pitchFamily="2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1462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14:prism isInverted="1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2.22222E-6 L 0.02409 2.22222E-6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98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8" presetClass="entr" presetSubtype="6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1" grpId="1" animBg="1"/>
      <p:bldP spid="3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806" y="1358370"/>
            <a:ext cx="7929535" cy="49750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1" name="圆角矩形 40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SpPr/>
          <p:nvPr/>
        </p:nvSpPr>
        <p:spPr>
          <a:xfrm>
            <a:off x="559854" y="360913"/>
            <a:ext cx="576816" cy="604892"/>
          </a:xfrm>
          <a:prstGeom prst="roundRect">
            <a:avLst>
              <a:gd name="adj" fmla="val 22417"/>
            </a:avLst>
          </a:prstGeom>
          <a:solidFill>
            <a:srgbClr val="EE534F"/>
          </a:solidFill>
          <a:ln>
            <a:noFill/>
          </a:ln>
          <a:effectLst>
            <a:outerShdw blurRad="152400" sx="103000" sy="103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 smtClean="0"/>
              <a:t>03</a:t>
            </a:r>
            <a:endParaRPr lang="zh-CN" altLang="en-US" sz="2400" b="1" dirty="0"/>
          </a:p>
        </p:txBody>
      </p:sp>
      <p:sp>
        <p:nvSpPr>
          <p:cNvPr id="3" name="e7d195523061f1c0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e7d195523061f1c0205959036996ad55c215b892a7aac5c0B9ADEF7896FB48F2EF97163A2DE1401E1875DEDC438B7864AD24CA23553DBBBD975DAF4CAD4A2592689FFB6CEE59FFA55B2702D0E5EE29CDFC0DD98BC7D6A39AC4E055256EE11BBEDCDB7C9722D66262996B68DE860BD3C77EBCAECB599909EC0E07B61811075331ABCDE6990254B8C8</a:t>
            </a:r>
            <a:endParaRPr lang="zh-CN" altLang="en-US" sz="100"/>
          </a:p>
        </p:txBody>
      </p:sp>
      <p:sp>
        <p:nvSpPr>
          <p:cNvPr id="45" name="矩形 44"/>
          <p:cNvSpPr/>
          <p:nvPr/>
        </p:nvSpPr>
        <p:spPr>
          <a:xfrm>
            <a:off x="1269992" y="325725"/>
            <a:ext cx="4637647" cy="640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ea typeface="Microsoft YaHei UI" panose="020B0503020204020204" pitchFamily="34" charset="-122"/>
              </a:rPr>
              <a:t>EXPLORATORY DATA ANALYSIS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ea typeface="Microsoft YaHei UI" panose="020B0503020204020204" pitchFamily="34" charset="-122"/>
            </a:endParaRPr>
          </a:p>
        </p:txBody>
      </p:sp>
      <p:sp>
        <p:nvSpPr>
          <p:cNvPr id="33" name="矩形 32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SpPr/>
          <p:nvPr/>
        </p:nvSpPr>
        <p:spPr>
          <a:xfrm>
            <a:off x="8844702" y="2926729"/>
            <a:ext cx="2806191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Arial" pitchFamily="34" charset="0"/>
              <a:buChar char="•"/>
            </a:pPr>
            <a:r>
              <a:rPr lang="en-US" altLang="zh-CN" sz="2400" b="1" dirty="0"/>
              <a:t>circle </a:t>
            </a:r>
            <a:r>
              <a:rPr lang="en-US" altLang="zh-CN" sz="2400" b="1" dirty="0" smtClean="0"/>
              <a:t>size:</a:t>
            </a:r>
          </a:p>
          <a:p>
            <a:pPr algn="just"/>
            <a:r>
              <a:rPr lang="en-US" altLang="zh-CN" sz="2000" dirty="0" smtClean="0"/>
              <a:t>the </a:t>
            </a:r>
            <a:r>
              <a:rPr lang="en-US" altLang="zh-CN" sz="2000" dirty="0"/>
              <a:t>number of </a:t>
            </a:r>
            <a:r>
              <a:rPr lang="en-US" altLang="zh-CN" sz="2000" dirty="0" smtClean="0"/>
              <a:t>victims</a:t>
            </a:r>
          </a:p>
          <a:p>
            <a:pPr marL="342900" indent="-342900" algn="just">
              <a:buFont typeface="Arial" pitchFamily="34" charset="0"/>
              <a:buChar char="•"/>
            </a:pP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ea typeface="Roboto" panose="02000000000000000000" pitchFamily="2" charset="0"/>
                <a:cs typeface="Helvetica" panose="020B0604020202020204" pitchFamily="34" charset="0"/>
              </a:rPr>
              <a:t>the </a:t>
            </a:r>
            <a:r>
              <a:rPr lang="en-US" altLang="zh-CN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Roboto" panose="02000000000000000000" pitchFamily="2" charset="0"/>
                <a:cs typeface="Helvetica" panose="020B0604020202020204" pitchFamily="34" charset="0"/>
              </a:rPr>
              <a:t>color:</a:t>
            </a:r>
          </a:p>
          <a:p>
            <a:pPr algn="just"/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ea typeface="Roboto" panose="02000000000000000000" pitchFamily="2" charset="0"/>
                <a:cs typeface="Helvetica" panose="020B0604020202020204" pitchFamily="34" charset="0"/>
              </a:rPr>
              <a:t>the gender of shooters</a:t>
            </a:r>
            <a:endParaRPr lang="en-US" altLang="zh-CN" sz="2000" dirty="0" smtClean="0">
              <a:solidFill>
                <a:schemeClr val="tx1">
                  <a:lumMod val="75000"/>
                  <a:lumOff val="25000"/>
                </a:schemeClr>
              </a:solidFill>
              <a:ea typeface="Roboto" panose="02000000000000000000" pitchFamily="2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7978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14:prism isInverted="1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2.22222E-6 L 0.02409 2.22222E-6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98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8" presetClass="entr" presetSubtype="6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1" grpId="1" animBg="1"/>
      <p:bldP spid="3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圆角矩形 40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SpPr/>
          <p:nvPr/>
        </p:nvSpPr>
        <p:spPr>
          <a:xfrm>
            <a:off x="559854" y="360913"/>
            <a:ext cx="576816" cy="604892"/>
          </a:xfrm>
          <a:prstGeom prst="roundRect">
            <a:avLst>
              <a:gd name="adj" fmla="val 22417"/>
            </a:avLst>
          </a:prstGeom>
          <a:solidFill>
            <a:srgbClr val="EE534F"/>
          </a:solidFill>
          <a:ln>
            <a:noFill/>
          </a:ln>
          <a:effectLst>
            <a:outerShdw blurRad="152400" sx="103000" sy="103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 smtClean="0"/>
              <a:t>03</a:t>
            </a:r>
            <a:endParaRPr lang="zh-CN" altLang="en-US" sz="2400" b="1" dirty="0"/>
          </a:p>
        </p:txBody>
      </p:sp>
      <p:sp>
        <p:nvSpPr>
          <p:cNvPr id="3" name="e7d195523061f1c0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e7d195523061f1c0205959036996ad55c215b892a7aac5c0B9ADEF7896FB48F2EF97163A2DE1401E1875DEDC438B7864AD24CA23553DBBBD975DAF4CAD4A2592689FFB6CEE59FFA55B2702D0E5EE29CDFC0DD98BC7D6A39AC4E055256EE11BBEDCDB7C9722D66262996B68DE860BD3C77EBCAECB599909EC0E07B61811075331ABCDE6990254B8C8</a:t>
            </a:r>
            <a:endParaRPr lang="zh-CN" altLang="en-US" sz="100"/>
          </a:p>
        </p:txBody>
      </p:sp>
      <p:sp>
        <p:nvSpPr>
          <p:cNvPr id="45" name="矩形 44"/>
          <p:cNvSpPr/>
          <p:nvPr/>
        </p:nvSpPr>
        <p:spPr>
          <a:xfrm>
            <a:off x="1269993" y="325725"/>
            <a:ext cx="4442438" cy="640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ea typeface="Microsoft YaHei UI" panose="020B0503020204020204" pitchFamily="34" charset="-122"/>
              </a:rPr>
              <a:t>EXPLORATORY DATA ANALYSIS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ea typeface="Microsoft YaHei UI" panose="020B0503020204020204" pitchFamily="34" charset="-122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60" y="1376578"/>
            <a:ext cx="8377442" cy="52043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矩形 7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SpPr/>
          <p:nvPr/>
        </p:nvSpPr>
        <p:spPr>
          <a:xfrm>
            <a:off x="8661112" y="3121845"/>
            <a:ext cx="315416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Arial" pitchFamily="34" charset="0"/>
              <a:buChar char="•"/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ea typeface="Roboto" panose="02000000000000000000" pitchFamily="2" charset="0"/>
                <a:cs typeface="Helvetica" panose="020B0604020202020204" pitchFamily="34" charset="0"/>
              </a:rPr>
              <a:t>the large percentage of school related mass shooting cannot be </a:t>
            </a:r>
            <a:r>
              <a:rPr lang="en-US" altLang="zh-CN" sz="20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Roboto" panose="02000000000000000000" pitchFamily="2" charset="0"/>
                <a:cs typeface="Helvetica" panose="020B0604020202020204" pitchFamily="34" charset="0"/>
              </a:rPr>
              <a:t>ignored</a:t>
            </a:r>
          </a:p>
        </p:txBody>
      </p:sp>
    </p:spTree>
    <p:extLst>
      <p:ext uri="{BB962C8B-B14F-4D97-AF65-F5344CB8AC3E}">
        <p14:creationId xmlns:p14="http://schemas.microsoft.com/office/powerpoint/2010/main" val="3892725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14:prism isInverted="1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2.22222E-6 L 0.02409 2.22222E-6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98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8" presetClass="entr" presetSubtype="6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1" grpId="1" animBg="1"/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圆角矩形 40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SpPr/>
          <p:nvPr/>
        </p:nvSpPr>
        <p:spPr>
          <a:xfrm>
            <a:off x="559854" y="360913"/>
            <a:ext cx="576816" cy="604892"/>
          </a:xfrm>
          <a:prstGeom prst="roundRect">
            <a:avLst>
              <a:gd name="adj" fmla="val 22417"/>
            </a:avLst>
          </a:prstGeom>
          <a:solidFill>
            <a:srgbClr val="EE534F"/>
          </a:solidFill>
          <a:ln>
            <a:noFill/>
          </a:ln>
          <a:effectLst>
            <a:outerShdw blurRad="152400" sx="103000" sy="103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 smtClean="0"/>
              <a:t>03</a:t>
            </a:r>
            <a:endParaRPr lang="zh-CN" altLang="en-US" sz="2400" b="1" dirty="0"/>
          </a:p>
        </p:txBody>
      </p:sp>
      <p:sp>
        <p:nvSpPr>
          <p:cNvPr id="3" name="e7d195523061f1c0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e7d195523061f1c0205959036996ad55c215b892a7aac5c0B9ADEF7896FB48F2EF97163A2DE1401E1875DEDC438B7864AD24CA23553DBBBD975DAF4CAD4A2592689FFB6CEE59FFA55B2702D0E5EE29CDFC0DD98BC7D6A39AC4E055256EE11BBEDCDB7C9722D66262996B68DE860BD3C77EBCAECB599909EC0E07B61811075331ABCDE6990254B8C8</a:t>
            </a:r>
            <a:endParaRPr lang="zh-CN" altLang="en-US" sz="100"/>
          </a:p>
        </p:txBody>
      </p:sp>
      <p:sp>
        <p:nvSpPr>
          <p:cNvPr id="45" name="矩形 44"/>
          <p:cNvSpPr/>
          <p:nvPr/>
        </p:nvSpPr>
        <p:spPr>
          <a:xfrm>
            <a:off x="1269993" y="325725"/>
            <a:ext cx="4542684" cy="640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ea typeface="Microsoft YaHei UI" panose="020B0503020204020204" pitchFamily="34" charset="-122"/>
              </a:rPr>
              <a:t>EXPLORATORY DATA ANALYSIS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ea typeface="Microsoft YaHei UI" panose="020B0503020204020204" pitchFamily="34" charset="-122"/>
            </a:endParaRPr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82" y="1514853"/>
            <a:ext cx="5768295" cy="37877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1065" y="1604290"/>
            <a:ext cx="6079358" cy="3608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矩形 9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SpPr/>
          <p:nvPr/>
        </p:nvSpPr>
        <p:spPr>
          <a:xfrm>
            <a:off x="3100615" y="5728409"/>
            <a:ext cx="673676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Arial" pitchFamily="34" charset="0"/>
              <a:buChar char="•"/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ea typeface="Roboto" panose="02000000000000000000" pitchFamily="2" charset="0"/>
                <a:cs typeface="Helvetica" panose="020B0604020202020204" pitchFamily="34" charset="0"/>
              </a:rPr>
              <a:t>most mass shooting happened along </a:t>
            </a:r>
            <a:r>
              <a:rPr lang="en-US" altLang="zh-CN" sz="20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Roboto" panose="02000000000000000000" pitchFamily="2" charset="0"/>
                <a:cs typeface="Helvetica" panose="020B0604020202020204" pitchFamily="34" charset="0"/>
              </a:rPr>
              <a:t>the coastline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ea typeface="Roboto" panose="02000000000000000000" pitchFamily="2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9917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14:prism isInverted="1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2.22222E-6 L 0.02409 2.22222E-6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98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8" presetClass="entr" presetSubtype="6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1" grpId="1" animBg="1"/>
      <p:bldP spid="1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28217" r="-29" b="26945"/>
          <a:stretch/>
        </p:blipFill>
        <p:spPr>
          <a:xfrm>
            <a:off x="0" y="1935126"/>
            <a:ext cx="12195544" cy="3075024"/>
          </a:xfrm>
          <a:prstGeom prst="rect">
            <a:avLst/>
          </a:prstGeom>
        </p:spPr>
      </p:pic>
      <p:sp>
        <p:nvSpPr>
          <p:cNvPr id="7" name="圆角矩形 6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SpPr/>
          <p:nvPr/>
        </p:nvSpPr>
        <p:spPr>
          <a:xfrm>
            <a:off x="4668263" y="-1047043"/>
            <a:ext cx="2988254" cy="3962381"/>
          </a:xfrm>
          <a:prstGeom prst="roundRect">
            <a:avLst>
              <a:gd name="adj" fmla="val 12431"/>
            </a:avLst>
          </a:prstGeom>
          <a:solidFill>
            <a:srgbClr val="EE534F"/>
          </a:solidFill>
          <a:ln>
            <a:noFill/>
          </a:ln>
          <a:effectLst>
            <a:outerShdw blurRad="152400" sx="103000" sy="103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3600" dirty="0"/>
          </a:p>
          <a:p>
            <a:pPr algn="ctr"/>
            <a:endParaRPr lang="en-US" altLang="zh-CN" sz="3600" dirty="0"/>
          </a:p>
          <a:p>
            <a:pPr algn="ctr"/>
            <a:r>
              <a:rPr lang="en-US" altLang="zh-CN" sz="5400" dirty="0"/>
              <a:t>PART</a:t>
            </a:r>
            <a:r>
              <a:rPr lang="en-US" altLang="zh-CN" sz="3600" dirty="0"/>
              <a:t> </a:t>
            </a:r>
          </a:p>
          <a:p>
            <a:pPr algn="ctr"/>
            <a:r>
              <a:rPr lang="en-US" altLang="zh-CN" sz="11500" dirty="0"/>
              <a:t>04</a:t>
            </a:r>
          </a:p>
        </p:txBody>
      </p:sp>
      <p:sp>
        <p:nvSpPr>
          <p:cNvPr id="9" name="矩形 8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SpPr/>
          <p:nvPr/>
        </p:nvSpPr>
        <p:spPr>
          <a:xfrm>
            <a:off x="2865093" y="3478989"/>
            <a:ext cx="6594593" cy="640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6000" dirty="0" smtClean="0">
                <a:solidFill>
                  <a:schemeClr val="bg1"/>
                </a:solidFill>
                <a:ea typeface="Microsoft YaHei UI" panose="020B0503020204020204" pitchFamily="34" charset="-122"/>
              </a:rPr>
              <a:t>TEXT MINING</a:t>
            </a:r>
            <a:endParaRPr lang="zh-CN" altLang="en-US" sz="6000" dirty="0">
              <a:solidFill>
                <a:schemeClr val="bg1"/>
              </a:solidFill>
              <a:ea typeface="Microsoft YaHei UI" panose="020B0503020204020204" pitchFamily="34" charset="-122"/>
            </a:endParaRPr>
          </a:p>
        </p:txBody>
      </p:sp>
      <p:sp>
        <p:nvSpPr>
          <p:cNvPr id="2" name="e7d195523061f1c0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e7d195523061f1c0205959036996ad55c215b892a7aac5c0B9ADEF7896FB48F2EF97163A2DE1401E1875DEDC438B7864AD24CA23553DBBBD975DAF4CAD4A2592689FFB6CEE59FFA55B2702D0E5EE29CDFC0DD98BC7D6A39AC4E055256EE11BBEDCDB7C9722D66262996B68DE860BD3C77EBCAECB599909EC0E07B61811075331ABCDE6990254B8C8</a:t>
            </a:r>
            <a:endParaRPr lang="zh-CN" altLang="en-US" sz="100"/>
          </a:p>
        </p:txBody>
      </p:sp>
    </p:spTree>
    <p:extLst>
      <p:ext uri="{BB962C8B-B14F-4D97-AF65-F5344CB8AC3E}">
        <p14:creationId xmlns:p14="http://schemas.microsoft.com/office/powerpoint/2010/main" val="2023274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14:prism isInverted="1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2.08333E-6 1.85185E-6 L -2.08333E-6 -0.07292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657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3.95833E-6 4.07407E-6 L -3.95833E-6 0.07222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611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4" presetClass="path" presetSubtype="0" accel="50000" decel="50000" fill="hold" grpId="1" nodeType="withEffect">
                                  <p:stCondLst>
                                    <p:cond delay="2500"/>
                                  </p:stCondLst>
                                  <p:childTnLst>
                                    <p:animMotion origin="layout" path="M 1.25E-6 0.04675 L 1.25E-6 4.81481E-6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3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9" grpId="0"/>
      <p:bldP spid="9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圆角矩形 40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SpPr/>
          <p:nvPr/>
        </p:nvSpPr>
        <p:spPr>
          <a:xfrm>
            <a:off x="559854" y="360913"/>
            <a:ext cx="576816" cy="604892"/>
          </a:xfrm>
          <a:prstGeom prst="roundRect">
            <a:avLst>
              <a:gd name="adj" fmla="val 22417"/>
            </a:avLst>
          </a:prstGeom>
          <a:solidFill>
            <a:srgbClr val="EE534F"/>
          </a:solidFill>
          <a:ln>
            <a:noFill/>
          </a:ln>
          <a:effectLst>
            <a:outerShdw blurRad="152400" sx="103000" sy="103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 smtClean="0"/>
              <a:t>04</a:t>
            </a:r>
            <a:endParaRPr lang="zh-CN" altLang="en-US" sz="2400" b="1" dirty="0"/>
          </a:p>
        </p:txBody>
      </p:sp>
      <p:sp>
        <p:nvSpPr>
          <p:cNvPr id="3" name="e7d195523061f1c0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e7d195523061f1c0205959036996ad55c215b892a7aac5c0B9ADEF7896FB48F2EF97163A2DE1401E1875DEDC438B7864AD24CA23553DBBBD975DAF4CAD4A2592689FFB6CEE59FFA55B2702D0E5EE29CDFC0DD98BC7D6A39AC4E055256EE11BBEDCDB7C9722D66262996B68DE860BD3C77EBCAECB599909EC0E07B61811075331ABCDE6990254B8C8</a:t>
            </a:r>
            <a:endParaRPr lang="zh-CN" altLang="en-US" sz="100"/>
          </a:p>
        </p:txBody>
      </p:sp>
      <p:sp>
        <p:nvSpPr>
          <p:cNvPr id="45" name="矩形 44"/>
          <p:cNvSpPr/>
          <p:nvPr/>
        </p:nvSpPr>
        <p:spPr>
          <a:xfrm>
            <a:off x="1269993" y="325725"/>
            <a:ext cx="3291374" cy="640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Microsoft YaHei UI" panose="020B0503020204020204" pitchFamily="34" charset="-122"/>
              </a:rPr>
              <a:t>TEXT MINING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ea typeface="Microsoft YaHei UI" panose="020B0503020204020204" pitchFamily="34" charset="-122"/>
            </a:endParaRPr>
          </a:p>
        </p:txBody>
      </p:sp>
      <p:sp>
        <p:nvSpPr>
          <p:cNvPr id="10" name="矩形 9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SpPr/>
          <p:nvPr/>
        </p:nvSpPr>
        <p:spPr>
          <a:xfrm>
            <a:off x="8340435" y="2059486"/>
            <a:ext cx="3368383" cy="323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Roboto" panose="02000000000000000000" pitchFamily="2" charset="0"/>
                <a:cs typeface="Helvetica" panose="020B0604020202020204" pitchFamily="34" charset="0"/>
              </a:rPr>
              <a:t>most frequent words:</a:t>
            </a:r>
          </a:p>
          <a:p>
            <a:pPr marL="342900" indent="-342900" algn="just">
              <a:buFont typeface="Arial" pitchFamily="34" charset="0"/>
              <a:buChar char="•"/>
            </a:pPr>
            <a:r>
              <a:rPr lang="en-US" altLang="zh-CN" sz="20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Roboto" panose="02000000000000000000" pitchFamily="2" charset="0"/>
                <a:cs typeface="Helvetica" panose="020B0604020202020204" pitchFamily="34" charset="0"/>
              </a:rPr>
              <a:t>“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ea typeface="Roboto" panose="02000000000000000000" pitchFamily="2" charset="0"/>
                <a:cs typeface="Helvetica" panose="020B0604020202020204" pitchFamily="34" charset="0"/>
              </a:rPr>
              <a:t>killed</a:t>
            </a:r>
            <a:r>
              <a:rPr lang="en-US" altLang="zh-CN" sz="20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Roboto" panose="02000000000000000000" pitchFamily="2" charset="0"/>
                <a:cs typeface="Helvetica" panose="020B0604020202020204" pitchFamily="34" charset="0"/>
              </a:rPr>
              <a:t>”</a:t>
            </a:r>
          </a:p>
          <a:p>
            <a:pPr marL="342900" indent="-342900" algn="just">
              <a:buFont typeface="Arial" pitchFamily="34" charset="0"/>
              <a:buChar char="•"/>
            </a:pPr>
            <a:r>
              <a:rPr lang="en-US" altLang="zh-CN" sz="20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Roboto" panose="02000000000000000000" pitchFamily="2" charset="0"/>
                <a:cs typeface="Helvetica" panose="020B0604020202020204" pitchFamily="34" charset="0"/>
              </a:rPr>
              <a:t>“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ea typeface="Roboto" panose="02000000000000000000" pitchFamily="2" charset="0"/>
                <a:cs typeface="Helvetica" panose="020B0604020202020204" pitchFamily="34" charset="0"/>
              </a:rPr>
              <a:t>shooting</a:t>
            </a:r>
            <a:r>
              <a:rPr lang="en-US" altLang="zh-CN" sz="20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Roboto" panose="02000000000000000000" pitchFamily="2" charset="0"/>
                <a:cs typeface="Helvetica" panose="020B0604020202020204" pitchFamily="34" charset="0"/>
              </a:rPr>
              <a:t>”</a:t>
            </a:r>
          </a:p>
          <a:p>
            <a:pPr marL="342900" indent="-342900" algn="just">
              <a:buFont typeface="Arial" pitchFamily="34" charset="0"/>
              <a:buChar char="•"/>
            </a:pPr>
            <a:r>
              <a:rPr lang="en-US" altLang="zh-CN" sz="20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Roboto" panose="02000000000000000000" pitchFamily="2" charset="0"/>
                <a:cs typeface="Helvetica" panose="020B0604020202020204" pitchFamily="34" charset="0"/>
              </a:rPr>
              <a:t>“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ea typeface="Roboto" panose="02000000000000000000" pitchFamily="2" charset="0"/>
                <a:cs typeface="Helvetica" panose="020B0604020202020204" pitchFamily="34" charset="0"/>
              </a:rPr>
              <a:t>school</a:t>
            </a:r>
            <a:r>
              <a:rPr lang="en-US" altLang="zh-CN" sz="20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Roboto" panose="02000000000000000000" pitchFamily="2" charset="0"/>
                <a:cs typeface="Helvetica" panose="020B0604020202020204" pitchFamily="34" charset="0"/>
              </a:rPr>
              <a:t>”</a:t>
            </a:r>
          </a:p>
          <a:p>
            <a:pPr marL="342900" indent="-342900" algn="just">
              <a:buFont typeface="Arial" pitchFamily="34" charset="0"/>
              <a:buChar char="•"/>
            </a:pPr>
            <a:r>
              <a:rPr lang="en-US" altLang="zh-CN" sz="20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Roboto" panose="02000000000000000000" pitchFamily="2" charset="0"/>
                <a:cs typeface="Helvetica" panose="020B0604020202020204" pitchFamily="34" charset="0"/>
              </a:rPr>
              <a:t>“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ea typeface="Roboto" panose="02000000000000000000" pitchFamily="2" charset="0"/>
                <a:cs typeface="Helvetica" panose="020B0604020202020204" pitchFamily="34" charset="0"/>
              </a:rPr>
              <a:t>killing</a:t>
            </a:r>
            <a:r>
              <a:rPr lang="en-US" altLang="zh-CN" sz="20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Roboto" panose="02000000000000000000" pitchFamily="2" charset="0"/>
                <a:cs typeface="Helvetica" panose="020B0604020202020204" pitchFamily="34" charset="0"/>
              </a:rPr>
              <a:t>”</a:t>
            </a:r>
          </a:p>
          <a:p>
            <a:pPr marL="342900" indent="-342900" algn="just">
              <a:buFont typeface="Arial" pitchFamily="34" charset="0"/>
              <a:buChar char="•"/>
            </a:pPr>
            <a:r>
              <a:rPr lang="en-US" altLang="zh-CN" sz="20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Roboto" panose="02000000000000000000" pitchFamily="2" charset="0"/>
                <a:cs typeface="Helvetica" panose="020B0604020202020204" pitchFamily="34" charset="0"/>
              </a:rPr>
              <a:t>“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ea typeface="Roboto" panose="02000000000000000000" pitchFamily="2" charset="0"/>
                <a:cs typeface="Helvetica" panose="020B0604020202020204" pitchFamily="34" charset="0"/>
              </a:rPr>
              <a:t>shot</a:t>
            </a:r>
            <a:r>
              <a:rPr lang="en-US" altLang="zh-CN" sz="20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Roboto" panose="02000000000000000000" pitchFamily="2" charset="0"/>
                <a:cs typeface="Helvetica" panose="020B0604020202020204" pitchFamily="34" charset="0"/>
              </a:rPr>
              <a:t>”</a:t>
            </a:r>
          </a:p>
          <a:p>
            <a:pPr marL="342900" indent="-342900" algn="just">
              <a:buFont typeface="Arial" pitchFamily="34" charset="0"/>
              <a:buChar char="•"/>
            </a:pPr>
            <a:r>
              <a:rPr lang="en-US" altLang="zh-CN" sz="20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Roboto" panose="02000000000000000000" pitchFamily="2" charset="0"/>
                <a:cs typeface="Helvetica" panose="020B0604020202020204" pitchFamily="34" charset="0"/>
              </a:rPr>
              <a:t>“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ea typeface="Roboto" panose="02000000000000000000" pitchFamily="2" charset="0"/>
                <a:cs typeface="Helvetica" panose="020B0604020202020204" pitchFamily="34" charset="0"/>
              </a:rPr>
              <a:t>home</a:t>
            </a:r>
            <a:r>
              <a:rPr lang="en-US" altLang="zh-CN" sz="20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Roboto" panose="02000000000000000000" pitchFamily="2" charset="0"/>
                <a:cs typeface="Helvetica" panose="020B0604020202020204" pitchFamily="34" charset="0"/>
              </a:rPr>
              <a:t>”</a:t>
            </a:r>
          </a:p>
          <a:p>
            <a:pPr marL="342900" indent="-342900" algn="just">
              <a:buFont typeface="Arial" pitchFamily="34" charset="0"/>
              <a:buChar char="•"/>
            </a:pPr>
            <a:r>
              <a:rPr lang="en-US" altLang="zh-CN" sz="20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Roboto" panose="02000000000000000000" pitchFamily="2" charset="0"/>
                <a:cs typeface="Helvetica" panose="020B0604020202020204" pitchFamily="34" charset="0"/>
              </a:rPr>
              <a:t>“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ea typeface="Roboto" panose="02000000000000000000" pitchFamily="2" charset="0"/>
                <a:cs typeface="Helvetica" panose="020B0604020202020204" pitchFamily="34" charset="0"/>
              </a:rPr>
              <a:t>students</a:t>
            </a:r>
            <a:r>
              <a:rPr lang="en-US" altLang="zh-CN" sz="20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Roboto" panose="02000000000000000000" pitchFamily="2" charset="0"/>
                <a:cs typeface="Helvetica" panose="020B0604020202020204" pitchFamily="34" charset="0"/>
              </a:rPr>
              <a:t>”</a:t>
            </a:r>
          </a:p>
          <a:p>
            <a:pPr marL="342900" indent="-342900" algn="just">
              <a:buFont typeface="Arial" pitchFamily="34" charset="0"/>
              <a:buChar char="•"/>
            </a:pPr>
            <a:r>
              <a:rPr lang="en-US" altLang="zh-CN" sz="20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Roboto" panose="02000000000000000000" pitchFamily="2" charset="0"/>
                <a:cs typeface="Helvetica" panose="020B0604020202020204" pitchFamily="34" charset="0"/>
              </a:rPr>
              <a:t>”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ea typeface="Roboto" panose="02000000000000000000" pitchFamily="2" charset="0"/>
                <a:cs typeface="Helvetica" panose="020B0604020202020204" pitchFamily="34" charset="0"/>
              </a:rPr>
              <a:t>suicide</a:t>
            </a:r>
            <a:r>
              <a:rPr lang="en-US" altLang="zh-CN" sz="20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Roboto" panose="02000000000000000000" pitchFamily="2" charset="0"/>
                <a:cs typeface="Helvetica" panose="020B0604020202020204" pitchFamily="34" charset="0"/>
              </a:rPr>
              <a:t>”</a:t>
            </a:r>
          </a:p>
          <a:p>
            <a:pPr marL="342900" indent="-342900" algn="just">
              <a:buFont typeface="Arial" pitchFamily="34" charset="0"/>
              <a:buChar char="•"/>
            </a:pPr>
            <a:r>
              <a:rPr lang="en-US" altLang="zh-CN" sz="20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Roboto" panose="02000000000000000000" pitchFamily="2" charset="0"/>
                <a:cs typeface="Helvetica" panose="020B0604020202020204" pitchFamily="34" charset="0"/>
              </a:rPr>
              <a:t>…….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ea typeface="Roboto" panose="02000000000000000000" pitchFamily="2" charset="0"/>
              <a:cs typeface="Helvetica" panose="020B0604020202020204" pitchFamily="34" charset="0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241" y="1417299"/>
            <a:ext cx="7603766" cy="47831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13744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14:prism isInverted="1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2.22222E-6 L 0.02409 2.22222E-6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98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8" presetClass="entr" presetSubtype="6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1" grpId="1" animBg="1"/>
      <p:bldP spid="1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28217" r="-29" b="26945"/>
          <a:stretch/>
        </p:blipFill>
        <p:spPr>
          <a:xfrm>
            <a:off x="0" y="1935126"/>
            <a:ext cx="12195544" cy="3075024"/>
          </a:xfrm>
          <a:prstGeom prst="rect">
            <a:avLst/>
          </a:prstGeom>
        </p:spPr>
      </p:pic>
      <p:sp>
        <p:nvSpPr>
          <p:cNvPr id="7" name="圆角矩形 6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SpPr/>
          <p:nvPr/>
        </p:nvSpPr>
        <p:spPr>
          <a:xfrm>
            <a:off x="4668263" y="-1047043"/>
            <a:ext cx="2988254" cy="3962381"/>
          </a:xfrm>
          <a:prstGeom prst="roundRect">
            <a:avLst>
              <a:gd name="adj" fmla="val 12431"/>
            </a:avLst>
          </a:prstGeom>
          <a:solidFill>
            <a:srgbClr val="EE534F"/>
          </a:solidFill>
          <a:ln>
            <a:noFill/>
          </a:ln>
          <a:effectLst>
            <a:outerShdw blurRad="152400" sx="103000" sy="103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3600" dirty="0"/>
          </a:p>
          <a:p>
            <a:pPr algn="ctr"/>
            <a:endParaRPr lang="en-US" altLang="zh-CN" sz="3600" dirty="0"/>
          </a:p>
          <a:p>
            <a:pPr algn="ctr"/>
            <a:r>
              <a:rPr lang="en-US" altLang="zh-CN" sz="5400" dirty="0"/>
              <a:t>PART</a:t>
            </a:r>
            <a:r>
              <a:rPr lang="en-US" altLang="zh-CN" sz="3600" dirty="0"/>
              <a:t> </a:t>
            </a:r>
          </a:p>
          <a:p>
            <a:pPr algn="ctr"/>
            <a:r>
              <a:rPr lang="en-US" altLang="zh-CN" sz="11500" dirty="0" smtClean="0"/>
              <a:t>05</a:t>
            </a:r>
            <a:endParaRPr lang="en-US" altLang="zh-CN" sz="11500" dirty="0"/>
          </a:p>
        </p:txBody>
      </p:sp>
      <p:sp>
        <p:nvSpPr>
          <p:cNvPr id="9" name="矩形 8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SpPr/>
          <p:nvPr/>
        </p:nvSpPr>
        <p:spPr>
          <a:xfrm>
            <a:off x="2865093" y="3478989"/>
            <a:ext cx="6594593" cy="640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6000" dirty="0" smtClean="0">
                <a:solidFill>
                  <a:schemeClr val="bg1"/>
                </a:solidFill>
                <a:ea typeface="Microsoft YaHei UI" panose="020B0503020204020204" pitchFamily="34" charset="-122"/>
              </a:rPr>
              <a:t>MODELNG</a:t>
            </a:r>
            <a:endParaRPr lang="zh-CN" altLang="en-US" sz="6000" dirty="0">
              <a:solidFill>
                <a:schemeClr val="bg1"/>
              </a:solidFill>
              <a:ea typeface="Microsoft YaHei UI" panose="020B0503020204020204" pitchFamily="34" charset="-122"/>
            </a:endParaRPr>
          </a:p>
        </p:txBody>
      </p:sp>
      <p:sp>
        <p:nvSpPr>
          <p:cNvPr id="2" name="e7d195523061f1c0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e7d195523061f1c0205959036996ad55c215b892a7aac5c0B9ADEF7896FB48F2EF97163A2DE1401E1875DEDC438B7864AD24CA23553DBBBD975DAF4CAD4A2592689FFB6CEE59FFA55B2702D0E5EE29CDFC0DD98BC7D6A39AC4E055256EE11BBEDCDB7C9722D66262996B68DE860BD3C77EBCAECB599909EC0E07B61811075331ABCDE6990254B8C8</a:t>
            </a:r>
            <a:endParaRPr lang="zh-CN" altLang="en-US" sz="100"/>
          </a:p>
        </p:txBody>
      </p:sp>
    </p:spTree>
    <p:extLst>
      <p:ext uri="{BB962C8B-B14F-4D97-AF65-F5344CB8AC3E}">
        <p14:creationId xmlns:p14="http://schemas.microsoft.com/office/powerpoint/2010/main" val="2748805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14:prism isInverted="1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2.08333E-6 1.85185E-6 L -2.08333E-6 -0.07292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657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3.95833E-6 4.07407E-6 L -3.95833E-6 0.07222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611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4" presetClass="path" presetSubtype="0" accel="50000" decel="50000" fill="hold" grpId="1" nodeType="withEffect">
                                  <p:stCondLst>
                                    <p:cond delay="2500"/>
                                  </p:stCondLst>
                                  <p:childTnLst>
                                    <p:animMotion origin="layout" path="M 1.25E-6 0.04675 L 1.25E-6 4.81481E-6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3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9" grpId="0"/>
      <p:bldP spid="9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圆角矩形 40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SpPr/>
          <p:nvPr/>
        </p:nvSpPr>
        <p:spPr>
          <a:xfrm>
            <a:off x="559854" y="360913"/>
            <a:ext cx="576816" cy="604892"/>
          </a:xfrm>
          <a:prstGeom prst="roundRect">
            <a:avLst>
              <a:gd name="adj" fmla="val 22417"/>
            </a:avLst>
          </a:prstGeom>
          <a:solidFill>
            <a:srgbClr val="EE534F"/>
          </a:solidFill>
          <a:ln>
            <a:noFill/>
          </a:ln>
          <a:effectLst>
            <a:outerShdw blurRad="152400" sx="103000" sy="103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 smtClean="0"/>
              <a:t>05</a:t>
            </a:r>
            <a:endParaRPr lang="zh-CN" altLang="en-US" sz="2400" b="1" dirty="0"/>
          </a:p>
        </p:txBody>
      </p:sp>
      <p:sp>
        <p:nvSpPr>
          <p:cNvPr id="3" name="e7d195523061f1c0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e7d195523061f1c0205959036996ad55c215b892a7aac5c0B9ADEF7896FB48F2EF97163A2DE1401E1875DEDC438B7864AD24CA23553DBBBD975DAF4CAD4A2592689FFB6CEE59FFA55B2702D0E5EE29CDFC0DD98BC7D6A39AC4E055256EE11BBEDCDB7C9722D66262996B68DE860BD3C77EBCAECB599909EC0E07B61811075331ABCDE6990254B8C8</a:t>
            </a:r>
            <a:endParaRPr lang="zh-CN" altLang="en-US" sz="100"/>
          </a:p>
        </p:txBody>
      </p:sp>
      <p:sp>
        <p:nvSpPr>
          <p:cNvPr id="45" name="矩形 44"/>
          <p:cNvSpPr/>
          <p:nvPr/>
        </p:nvSpPr>
        <p:spPr>
          <a:xfrm>
            <a:off x="1269993" y="325725"/>
            <a:ext cx="3291374" cy="640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Microsoft YaHei UI" panose="020B0503020204020204" pitchFamily="34" charset="-122"/>
              </a:rPr>
              <a:t>MODELING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ea typeface="Microsoft YaHei UI" panose="020B0503020204020204" pitchFamily="34" charset="-122"/>
            </a:endParaRPr>
          </a:p>
        </p:txBody>
      </p:sp>
      <p:sp>
        <p:nvSpPr>
          <p:cNvPr id="10" name="矩形 9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SpPr/>
          <p:nvPr/>
        </p:nvSpPr>
        <p:spPr>
          <a:xfrm>
            <a:off x="1343734" y="1658794"/>
            <a:ext cx="336838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Roboto" panose="02000000000000000000" pitchFamily="2" charset="0"/>
                <a:cs typeface="Helvetica" panose="020B0604020202020204" pitchFamily="34" charset="0"/>
              </a:rPr>
              <a:t>Polynomial Model:</a:t>
            </a:r>
          </a:p>
          <a:p>
            <a:pPr algn="just"/>
            <a:endParaRPr lang="en-US" altLang="zh-CN" sz="2400" b="1" dirty="0" smtClean="0">
              <a:solidFill>
                <a:schemeClr val="tx1">
                  <a:lumMod val="75000"/>
                  <a:lumOff val="25000"/>
                </a:schemeClr>
              </a:solidFill>
              <a:ea typeface="Roboto" panose="02000000000000000000" pitchFamily="2" charset="0"/>
              <a:cs typeface="Helvetica" panose="020B0604020202020204" pitchFamily="34" charset="0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9993" y="2708686"/>
            <a:ext cx="9705975" cy="2714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15015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14:prism isInverted="1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2.22222E-6 L 0.02409 2.22222E-6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98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8" presetClass="entr" presetSubtype="6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1" grpId="1" animBg="1"/>
      <p:bldP spid="1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860"/>
          <a:stretch/>
        </p:blipFill>
        <p:spPr>
          <a:xfrm>
            <a:off x="0" y="0"/>
            <a:ext cx="12192000" cy="1244009"/>
          </a:xfrm>
          <a:prstGeom prst="rect">
            <a:avLst/>
          </a:prstGeom>
        </p:spPr>
      </p:pic>
      <p:sp>
        <p:nvSpPr>
          <p:cNvPr id="6" name="圆角矩形 5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SpPr/>
          <p:nvPr/>
        </p:nvSpPr>
        <p:spPr>
          <a:xfrm>
            <a:off x="3723109" y="2921391"/>
            <a:ext cx="4779446" cy="4776716"/>
          </a:xfrm>
          <a:prstGeom prst="roundRect">
            <a:avLst>
              <a:gd name="adj" fmla="val 11174"/>
            </a:avLst>
          </a:prstGeom>
          <a:solidFill>
            <a:srgbClr val="EE534F"/>
          </a:solidFill>
          <a:ln>
            <a:noFill/>
          </a:ln>
          <a:effectLst>
            <a:outerShdw blurRad="152400" sx="103000" sy="103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圆角矩形 6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SpPr/>
          <p:nvPr/>
        </p:nvSpPr>
        <p:spPr>
          <a:xfrm>
            <a:off x="3723109" y="-868408"/>
            <a:ext cx="4779446" cy="2739788"/>
          </a:xfrm>
          <a:prstGeom prst="roundRect">
            <a:avLst>
              <a:gd name="adj" fmla="val 11174"/>
            </a:avLst>
          </a:prstGeom>
          <a:solidFill>
            <a:srgbClr val="EE534F"/>
          </a:solidFill>
          <a:ln>
            <a:noFill/>
          </a:ln>
          <a:effectLst>
            <a:outerShdw blurRad="152400" sx="103000" sy="103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SpPr/>
          <p:nvPr/>
        </p:nvSpPr>
        <p:spPr>
          <a:xfrm>
            <a:off x="4174310" y="4727101"/>
            <a:ext cx="390433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400" b="1" spc="-150" dirty="0">
                <a:solidFill>
                  <a:schemeClr val="bg1"/>
                </a:solidFill>
                <a:ea typeface="Microsoft YaHei UI" panose="020B0503020204020204" pitchFamily="34" charset="-122"/>
                <a:cs typeface="Meiryo UI" panose="020B0604030504040204" pitchFamily="34" charset="-128"/>
              </a:rPr>
              <a:t>MANY THANKS ! </a:t>
            </a:r>
            <a:endParaRPr lang="zh-CN" altLang="en-US" sz="4400" b="1" dirty="0">
              <a:solidFill>
                <a:schemeClr val="bg1"/>
              </a:solidFill>
            </a:endParaRPr>
          </a:p>
        </p:txBody>
      </p:sp>
      <p:sp>
        <p:nvSpPr>
          <p:cNvPr id="14" name="矩形 13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SpPr/>
          <p:nvPr/>
        </p:nvSpPr>
        <p:spPr>
          <a:xfrm>
            <a:off x="5003393" y="3457553"/>
            <a:ext cx="2185214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8000" b="1" spc="-150" dirty="0" smtClean="0">
                <a:solidFill>
                  <a:schemeClr val="bg1"/>
                </a:solidFill>
                <a:ea typeface="Microsoft YaHei UI" panose="020B0503020204020204" pitchFamily="34" charset="-122"/>
                <a:cs typeface="Meiryo UI" panose="020B0604030504040204" pitchFamily="34" charset="-128"/>
              </a:rPr>
              <a:t>2018</a:t>
            </a:r>
            <a:endParaRPr lang="zh-CN" altLang="en-US" sz="8000" b="1" dirty="0">
              <a:solidFill>
                <a:schemeClr val="bg1"/>
              </a:solidFill>
            </a:endParaRPr>
          </a:p>
        </p:txBody>
      </p:sp>
      <p:sp>
        <p:nvSpPr>
          <p:cNvPr id="2" name="e7d195523061f1c0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e7d195523061f1c0205959036996ad55c215b892a7aac5c0B9ADEF7896FB48F2EF97163A2DE1401E1875DEDC438B7864AD24CA23553DBBBD975DAF4CAD4A2592689FFB6CEE59FFA55B2702D0E5EE29CDFC0DD98BC7D6A39AC4E055256EE11BBEDCDB7C9722D66262996B68DE860BD3C77EBCAECB599909EC0E07B61811075331ABCDE6990254B8C8</a:t>
            </a:r>
            <a:endParaRPr lang="zh-CN" altLang="en-US" sz="10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6312" y="0"/>
            <a:ext cx="2619375" cy="174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32222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2" presetClass="path" presetSubtype="0" accel="50000" decel="50000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3.95833E-6 4.07407E-6 L -3.95833E-6 0.07222 " pathEditMode="relative" rAng="0" ptsTypes="AA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611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2.08333E-6 1.85185E-6 L -2.08333E-6 -0.07292 " pathEditMode="relative" rAng="0" ptsTypes="AA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657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64" presetClass="path" presetSubtype="0" accel="50000" decel="50000" fill="hold" grpId="1" nodeType="withEffect">
                                  <p:stCondLst>
                                    <p:cond delay="2500"/>
                                  </p:stCondLst>
                                  <p:childTnLst>
                                    <p:animMotion origin="layout" path="M -2.08333E-6 0.09421 L -2.08333E-6 1.48148E-6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7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  <p:bldP spid="12" grpId="0"/>
      <p:bldP spid="12" grpId="1"/>
      <p:bldP spid="1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656"/>
          <a:stretch/>
        </p:blipFill>
        <p:spPr>
          <a:xfrm>
            <a:off x="0" y="0"/>
            <a:ext cx="1626919" cy="6858000"/>
          </a:xfrm>
          <a:prstGeom prst="rect">
            <a:avLst/>
          </a:prstGeom>
        </p:spPr>
      </p:pic>
      <p:sp>
        <p:nvSpPr>
          <p:cNvPr id="9" name="圆角矩形 8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SpPr/>
          <p:nvPr/>
        </p:nvSpPr>
        <p:spPr>
          <a:xfrm>
            <a:off x="-688768" y="1277064"/>
            <a:ext cx="5997038" cy="2006931"/>
          </a:xfrm>
          <a:prstGeom prst="roundRect">
            <a:avLst>
              <a:gd name="adj" fmla="val 22417"/>
            </a:avLst>
          </a:prstGeom>
          <a:solidFill>
            <a:srgbClr val="EE534F"/>
          </a:solidFill>
          <a:ln>
            <a:noFill/>
          </a:ln>
          <a:effectLst>
            <a:outerShdw blurRad="152400" sx="103000" sy="103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SpPr txBox="1"/>
          <p:nvPr/>
        </p:nvSpPr>
        <p:spPr>
          <a:xfrm>
            <a:off x="624666" y="1726531"/>
            <a:ext cx="3815963" cy="110799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0" lon="0" rev="0"/>
              </a:camera>
              <a:lightRig rig="threePt" dir="t"/>
            </a:scene3d>
          </a:bodyPr>
          <a:lstStyle/>
          <a:p>
            <a:pPr algn="dist"/>
            <a:r>
              <a:rPr lang="en-US" altLang="zh-CN" sz="6600" b="1" spc="-150" dirty="0">
                <a:solidFill>
                  <a:schemeClr val="bg1"/>
                </a:solidFill>
                <a:ea typeface="Microsoft YaHei UI" panose="020B0503020204020204" pitchFamily="34" charset="-122"/>
                <a:cs typeface="Meiryo UI" panose="020B0604030504040204" pitchFamily="34" charset="-128"/>
              </a:rPr>
              <a:t>CONTENTS</a:t>
            </a:r>
            <a:endParaRPr lang="zh-CN" altLang="en-US" sz="6600" b="1" spc="-150" dirty="0">
              <a:solidFill>
                <a:schemeClr val="bg1"/>
              </a:solidFill>
              <a:ea typeface="Microsoft YaHei UI" panose="020B0503020204020204" pitchFamily="34" charset="-122"/>
              <a:cs typeface="Meiryo UI" panose="020B0604030504040204" pitchFamily="34" charset="-128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7354168" y="1152087"/>
            <a:ext cx="2962688" cy="640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Microsoft YaHei UI" panose="020B0503020204020204" pitchFamily="34" charset="-122"/>
              </a:rPr>
              <a:t>DATA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ea typeface="Microsoft YaHei UI" panose="020B0503020204020204" pitchFamily="34" charset="-122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7354168" y="2199443"/>
            <a:ext cx="3762470" cy="640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Microsoft YaHei UI" panose="020B0503020204020204" pitchFamily="34" charset="-122"/>
              </a:rPr>
              <a:t>DATA VALIDITY ANALYSIS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ea typeface="Microsoft YaHei UI" panose="020B0503020204020204" pitchFamily="34" charset="-122"/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7354167" y="3251105"/>
            <a:ext cx="4122063" cy="640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Microsoft YaHei UI" panose="020B0503020204020204" pitchFamily="34" charset="-122"/>
              </a:rPr>
              <a:t>EXPLORATORY DATA ANALYSIS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ea typeface="Microsoft YaHei UI" panose="020B0503020204020204" pitchFamily="34" charset="-122"/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7354168" y="4279348"/>
            <a:ext cx="2962688" cy="640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Microsoft YaHei UI" panose="020B0503020204020204" pitchFamily="34" charset="-122"/>
              </a:rPr>
              <a:t>TEXT MINING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ea typeface="Microsoft YaHei UI" panose="020B0503020204020204" pitchFamily="34" charset="-122"/>
            </a:endParaRPr>
          </a:p>
        </p:txBody>
      </p:sp>
      <p:sp>
        <p:nvSpPr>
          <p:cNvPr id="56" name="圆角矩形 55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SpPr/>
          <p:nvPr/>
        </p:nvSpPr>
        <p:spPr>
          <a:xfrm>
            <a:off x="6443838" y="1194679"/>
            <a:ext cx="576816" cy="604892"/>
          </a:xfrm>
          <a:prstGeom prst="roundRect">
            <a:avLst>
              <a:gd name="adj" fmla="val 22417"/>
            </a:avLst>
          </a:prstGeom>
          <a:solidFill>
            <a:srgbClr val="EE534F"/>
          </a:solidFill>
          <a:ln>
            <a:noFill/>
          </a:ln>
          <a:effectLst>
            <a:outerShdw blurRad="152400" sx="103000" sy="103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/>
              <a:t>01</a:t>
            </a:r>
            <a:endParaRPr lang="zh-CN" altLang="en-US" sz="2400" b="1" dirty="0"/>
          </a:p>
        </p:txBody>
      </p:sp>
      <p:sp>
        <p:nvSpPr>
          <p:cNvPr id="57" name="圆角矩形 56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SpPr/>
          <p:nvPr/>
        </p:nvSpPr>
        <p:spPr>
          <a:xfrm>
            <a:off x="6443838" y="2234631"/>
            <a:ext cx="576816" cy="604892"/>
          </a:xfrm>
          <a:prstGeom prst="roundRect">
            <a:avLst>
              <a:gd name="adj" fmla="val 22417"/>
            </a:avLst>
          </a:prstGeom>
          <a:solidFill>
            <a:srgbClr val="EE534F"/>
          </a:solidFill>
          <a:ln>
            <a:noFill/>
          </a:ln>
          <a:effectLst>
            <a:outerShdw blurRad="152400" sx="103000" sy="103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/>
              <a:t>02</a:t>
            </a:r>
            <a:endParaRPr lang="zh-CN" altLang="en-US" sz="2400" b="1" dirty="0"/>
          </a:p>
        </p:txBody>
      </p:sp>
      <p:sp>
        <p:nvSpPr>
          <p:cNvPr id="58" name="圆角矩形 57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SpPr/>
          <p:nvPr/>
        </p:nvSpPr>
        <p:spPr>
          <a:xfrm>
            <a:off x="6446673" y="3274583"/>
            <a:ext cx="576816" cy="604892"/>
          </a:xfrm>
          <a:prstGeom prst="roundRect">
            <a:avLst>
              <a:gd name="adj" fmla="val 22417"/>
            </a:avLst>
          </a:prstGeom>
          <a:solidFill>
            <a:srgbClr val="EE534F"/>
          </a:solidFill>
          <a:ln>
            <a:noFill/>
          </a:ln>
          <a:effectLst>
            <a:outerShdw blurRad="152400" sx="103000" sy="103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/>
              <a:t>03</a:t>
            </a:r>
            <a:endParaRPr lang="zh-CN" altLang="en-US" sz="2400" b="1" dirty="0"/>
          </a:p>
        </p:txBody>
      </p:sp>
      <p:sp>
        <p:nvSpPr>
          <p:cNvPr id="59" name="圆角矩形 58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SpPr/>
          <p:nvPr/>
        </p:nvSpPr>
        <p:spPr>
          <a:xfrm>
            <a:off x="6446673" y="4314536"/>
            <a:ext cx="576816" cy="604892"/>
          </a:xfrm>
          <a:prstGeom prst="roundRect">
            <a:avLst>
              <a:gd name="adj" fmla="val 22417"/>
            </a:avLst>
          </a:prstGeom>
          <a:solidFill>
            <a:srgbClr val="EE534F"/>
          </a:solidFill>
          <a:ln>
            <a:noFill/>
          </a:ln>
          <a:effectLst>
            <a:outerShdw blurRad="152400" sx="103000" sy="103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/>
              <a:t>04</a:t>
            </a:r>
            <a:endParaRPr lang="zh-CN" altLang="en-US" sz="2400" b="1" dirty="0"/>
          </a:p>
        </p:txBody>
      </p:sp>
      <p:sp>
        <p:nvSpPr>
          <p:cNvPr id="2" name="e7d195523061f1c0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e7d195523061f1c0205959036996ad55c215b892a7aac5c0B9ADEF7896FB48F2EF97163A2DE1401E1875DEDC438B7864AD24CA23553DBBBD975DAF4CAD4A2592689FFB6CEE59FFA55B2702D0E5EE29CDFC0DD98BC7D6A39AC4E055256EE11BBEDCDB7C9722D66262996B68DE860BD3C77EBCAECB599909EC0E07B61811075331ABCDE6990254B8C8</a:t>
            </a:r>
            <a:endParaRPr lang="zh-CN" altLang="en-US" sz="100"/>
          </a:p>
        </p:txBody>
      </p:sp>
      <p:sp>
        <p:nvSpPr>
          <p:cNvPr id="23" name="矩形 22"/>
          <p:cNvSpPr/>
          <p:nvPr/>
        </p:nvSpPr>
        <p:spPr>
          <a:xfrm>
            <a:off x="7357003" y="5289933"/>
            <a:ext cx="2962688" cy="640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Microsoft YaHei UI" panose="020B0503020204020204" pitchFamily="34" charset="-122"/>
              </a:rPr>
              <a:t>MODELING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ea typeface="Microsoft YaHei UI" panose="020B0503020204020204" pitchFamily="34" charset="-122"/>
            </a:endParaRPr>
          </a:p>
        </p:txBody>
      </p:sp>
      <p:sp>
        <p:nvSpPr>
          <p:cNvPr id="24" name="圆角矩形 23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SpPr/>
          <p:nvPr/>
        </p:nvSpPr>
        <p:spPr>
          <a:xfrm>
            <a:off x="6446673" y="5332525"/>
            <a:ext cx="576816" cy="604892"/>
          </a:xfrm>
          <a:prstGeom prst="roundRect">
            <a:avLst>
              <a:gd name="adj" fmla="val 22417"/>
            </a:avLst>
          </a:prstGeom>
          <a:solidFill>
            <a:srgbClr val="EE534F"/>
          </a:solidFill>
          <a:ln>
            <a:noFill/>
          </a:ln>
          <a:effectLst>
            <a:outerShdw blurRad="152400" sx="103000" sy="103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 smtClean="0"/>
              <a:t>05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005986503"/>
      </p:ext>
    </p:extLst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2" presetClass="path" presetSubtype="0" accel="50000" decel="50000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3.125E-6 4.07407E-6 L 0.05834 -0.00047 " pathEditMode="relative" rAng="0" ptsTypes="AA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17" y="-23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3.125E-6 4.07407E-6 L 0.05834 -0.00047 " pathEditMode="relative" rAng="0" ptsTypes="AA">
                                      <p:cBhvr>
                                        <p:cTn id="18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17" y="-23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2" presetClass="path" presetSubtype="0" accel="50000" decel="50000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3.125E-6 4.07407E-6 L 0.05834 -0.00047 " pathEditMode="relative" rAng="0" ptsTypes="AA">
                                      <p:cBhvr>
                                        <p:cTn id="23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17" y="-23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50000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3.125E-6 4.07407E-6 L 0.05834 -0.00047 " pathEditMode="relative" rAng="0" ptsTypes="AA">
                                      <p:cBhvr>
                                        <p:cTn id="28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17" y="-23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2" presetClass="path" presetSubtype="0" accel="50000" decel="50000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3.125E-6 4.07407E-6 L 0.05834 -0.00047 " pathEditMode="relative" rAng="0" ptsTypes="AA">
                                      <p:cBhvr>
                                        <p:cTn id="33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17" y="-23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42" presetClass="path" presetSubtype="0" accel="50000" decel="50000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3.125E-6 4.07407E-6 L 0.05834 -0.00047 " pathEditMode="relative" rAng="0" ptsTypes="AA">
                                      <p:cBhvr>
                                        <p:cTn id="4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17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0" grpId="0"/>
      <p:bldP spid="56" grpId="0" animBg="1"/>
      <p:bldP spid="56" grpId="1" animBg="1"/>
      <p:bldP spid="57" grpId="0" animBg="1"/>
      <p:bldP spid="57" grpId="1" animBg="1"/>
      <p:bldP spid="58" grpId="0" animBg="1"/>
      <p:bldP spid="58" grpId="1" animBg="1"/>
      <p:bldP spid="59" grpId="0" animBg="1"/>
      <p:bldP spid="59" grpId="1" animBg="1"/>
      <p:bldP spid="24" grpId="0" animBg="1"/>
      <p:bldP spid="24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28217" r="-29" b="26945"/>
          <a:stretch/>
        </p:blipFill>
        <p:spPr>
          <a:xfrm>
            <a:off x="0" y="1935126"/>
            <a:ext cx="12195544" cy="3075024"/>
          </a:xfrm>
          <a:prstGeom prst="rect">
            <a:avLst/>
          </a:prstGeom>
        </p:spPr>
      </p:pic>
      <p:sp>
        <p:nvSpPr>
          <p:cNvPr id="10" name="圆角矩形 9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SpPr/>
          <p:nvPr/>
        </p:nvSpPr>
        <p:spPr>
          <a:xfrm>
            <a:off x="4668263" y="-1047043"/>
            <a:ext cx="2988254" cy="3962381"/>
          </a:xfrm>
          <a:prstGeom prst="roundRect">
            <a:avLst>
              <a:gd name="adj" fmla="val 12431"/>
            </a:avLst>
          </a:prstGeom>
          <a:solidFill>
            <a:srgbClr val="EE534F"/>
          </a:solidFill>
          <a:ln>
            <a:noFill/>
          </a:ln>
          <a:effectLst>
            <a:outerShdw blurRad="152400" sx="103000" sy="103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3600" dirty="0"/>
          </a:p>
          <a:p>
            <a:pPr algn="ctr"/>
            <a:endParaRPr lang="en-US" altLang="zh-CN" sz="3600" dirty="0"/>
          </a:p>
          <a:p>
            <a:pPr algn="ctr"/>
            <a:r>
              <a:rPr lang="en-US" altLang="zh-CN" sz="5400" dirty="0"/>
              <a:t>PART</a:t>
            </a:r>
            <a:r>
              <a:rPr lang="en-US" altLang="zh-CN" sz="3600" dirty="0"/>
              <a:t> </a:t>
            </a:r>
          </a:p>
          <a:p>
            <a:pPr algn="ctr"/>
            <a:r>
              <a:rPr lang="en-US" altLang="zh-CN" sz="11500" dirty="0"/>
              <a:t>01</a:t>
            </a:r>
          </a:p>
        </p:txBody>
      </p:sp>
      <p:sp>
        <p:nvSpPr>
          <p:cNvPr id="11" name="矩形 10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SpPr/>
          <p:nvPr/>
        </p:nvSpPr>
        <p:spPr>
          <a:xfrm>
            <a:off x="2865092" y="3478989"/>
            <a:ext cx="6594593" cy="640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6000" dirty="0" smtClean="0">
                <a:solidFill>
                  <a:schemeClr val="bg1"/>
                </a:solidFill>
                <a:ea typeface="Microsoft YaHei UI" panose="020B0503020204020204" pitchFamily="34" charset="-122"/>
              </a:rPr>
              <a:t>DATA</a:t>
            </a:r>
            <a:endParaRPr lang="zh-CN" altLang="en-US" sz="6000" dirty="0">
              <a:solidFill>
                <a:schemeClr val="bg1"/>
              </a:solidFill>
              <a:ea typeface="Microsoft YaHei UI" panose="020B0503020204020204" pitchFamily="34" charset="-122"/>
            </a:endParaRPr>
          </a:p>
        </p:txBody>
      </p:sp>
      <p:sp>
        <p:nvSpPr>
          <p:cNvPr id="2" name="e7d195523061f1c0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e7d195523061f1c0205959036996ad55c215b892a7aac5c0B9ADEF7896FB48F2EF97163A2DE1401E1875DEDC438B7864AD24CA23553DBBBD975DAF4CAD4A2592689FFB6CEE59FFA55B2702D0E5EE29CDFC0DD98BC7D6A39AC4E055256EE11BBEDCDB7C9722D66262996B68DE860BD3C77EBCAECB599909EC0E07B61811075331ABCDE6990254B8C8</a:t>
            </a:r>
            <a:endParaRPr lang="zh-CN" altLang="en-US" sz="100"/>
          </a:p>
        </p:txBody>
      </p:sp>
    </p:spTree>
    <p:extLst>
      <p:ext uri="{BB962C8B-B14F-4D97-AF65-F5344CB8AC3E}">
        <p14:creationId xmlns:p14="http://schemas.microsoft.com/office/powerpoint/2010/main" val="1443481468"/>
      </p:ext>
    </p:extLst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2.08333E-6 1.85185E-6 L -2.08333E-6 -0.07292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657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3.95833E-6 4.07407E-6 L -3.95833E-6 0.07222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611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4" presetClass="path" presetSubtype="0" accel="50000" decel="50000" fill="hold" grpId="1" nodeType="withEffect">
                                  <p:stCondLst>
                                    <p:cond delay="2500"/>
                                  </p:stCondLst>
                                  <p:childTnLst>
                                    <p:animMotion origin="layout" path="M 1.25E-6 0.04675 L 1.25E-6 4.81481E-6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3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1" grpId="0"/>
      <p:bldP spid="11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SpPr/>
          <p:nvPr/>
        </p:nvSpPr>
        <p:spPr>
          <a:xfrm>
            <a:off x="559854" y="360913"/>
            <a:ext cx="576816" cy="604892"/>
          </a:xfrm>
          <a:prstGeom prst="roundRect">
            <a:avLst>
              <a:gd name="adj" fmla="val 22417"/>
            </a:avLst>
          </a:prstGeom>
          <a:solidFill>
            <a:srgbClr val="EE534F"/>
          </a:solidFill>
          <a:ln>
            <a:noFill/>
          </a:ln>
          <a:effectLst>
            <a:outerShdw blurRad="152400" sx="103000" sy="103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/>
              <a:t>01</a:t>
            </a:r>
            <a:endParaRPr lang="zh-CN" altLang="en-US" sz="2400" b="1" dirty="0"/>
          </a:p>
        </p:txBody>
      </p:sp>
      <p:sp>
        <p:nvSpPr>
          <p:cNvPr id="9" name="矩形 8"/>
          <p:cNvSpPr/>
          <p:nvPr/>
        </p:nvSpPr>
        <p:spPr>
          <a:xfrm>
            <a:off x="1269993" y="325725"/>
            <a:ext cx="3291374" cy="640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Microsoft YaHei UI" panose="020B0503020204020204" pitchFamily="34" charset="-122"/>
              </a:rPr>
              <a:t>DATA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ea typeface="Microsoft YaHei UI" panose="020B0503020204020204" pitchFamily="34" charset="-122"/>
            </a:endParaRPr>
          </a:p>
        </p:txBody>
      </p:sp>
      <p:sp>
        <p:nvSpPr>
          <p:cNvPr id="52" name="矩形 51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SpPr/>
          <p:nvPr/>
        </p:nvSpPr>
        <p:spPr>
          <a:xfrm>
            <a:off x="691495" y="2628652"/>
            <a:ext cx="5267515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Wingdings" pitchFamily="2" charset="2"/>
              <a:buChar char="l"/>
            </a:pPr>
            <a:r>
              <a:rPr lang="en-US" altLang="zh-CN" sz="2400" b="1" dirty="0"/>
              <a:t>M</a:t>
            </a:r>
            <a:r>
              <a:rPr lang="en-US" altLang="zh-CN" sz="2400" b="1" dirty="0" smtClean="0"/>
              <a:t>ass </a:t>
            </a:r>
            <a:r>
              <a:rPr lang="en-US" altLang="zh-CN" sz="2400" b="1" dirty="0"/>
              <a:t>shooting</a:t>
            </a:r>
            <a:endParaRPr lang="en-US" altLang="zh-CN" sz="2400" b="1" dirty="0" smtClean="0">
              <a:solidFill>
                <a:schemeClr val="tx1">
                  <a:lumMod val="75000"/>
                  <a:lumOff val="25000"/>
                </a:schemeClr>
              </a:solidFill>
              <a:ea typeface="Roboto" panose="02000000000000000000" pitchFamily="2" charset="0"/>
              <a:cs typeface="Helvetica" panose="020B0604020202020204" pitchFamily="34" charset="0"/>
            </a:endParaRPr>
          </a:p>
          <a:p>
            <a:pPr algn="just"/>
            <a:r>
              <a:rPr lang="en-US" altLang="zh-CN" sz="2000" dirty="0"/>
              <a:t>3 or more shooting victims (not necessarily fatalities), not including the </a:t>
            </a:r>
            <a:r>
              <a:rPr lang="en-US" altLang="zh-CN" sz="2000" dirty="0" smtClean="0"/>
              <a:t>shooter</a:t>
            </a:r>
          </a:p>
          <a:p>
            <a:pPr algn="just"/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ea typeface="Roboto" panose="02000000000000000000" pitchFamily="2" charset="0"/>
              <a:cs typeface="Helvetica" panose="020B0604020202020204" pitchFamily="34" charset="0"/>
            </a:endParaRPr>
          </a:p>
          <a:p>
            <a:pPr marL="285750" indent="-285750" algn="just">
              <a:buFont typeface="Wingdings" pitchFamily="2" charset="2"/>
              <a:buChar char="l"/>
            </a:pPr>
            <a:r>
              <a:rPr lang="en-US" altLang="zh-CN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Roboto" panose="02000000000000000000" pitchFamily="2" charset="0"/>
                <a:cs typeface="Helvetica" panose="020B0604020202020204" pitchFamily="34" charset="0"/>
              </a:rPr>
              <a:t>Data source</a:t>
            </a:r>
          </a:p>
          <a:p>
            <a:pPr algn="just"/>
            <a:r>
              <a:rPr lang="en-US" altLang="zh-CN" sz="2000" dirty="0"/>
              <a:t>Stanford Mass Shootings of America (MSA) </a:t>
            </a:r>
            <a:r>
              <a:rPr lang="en-US" altLang="zh-CN" sz="2000" dirty="0" smtClean="0"/>
              <a:t>data</a:t>
            </a:r>
          </a:p>
          <a:p>
            <a:pPr algn="just"/>
            <a:endParaRPr lang="en-US" altLang="zh-CN" sz="2000" dirty="0" smtClean="0">
              <a:solidFill>
                <a:schemeClr val="tx1">
                  <a:lumMod val="75000"/>
                  <a:lumOff val="25000"/>
                </a:schemeClr>
              </a:solidFill>
              <a:ea typeface="Roboto" panose="02000000000000000000" pitchFamily="2" charset="0"/>
              <a:cs typeface="Helvetica" panose="020B0604020202020204" pitchFamily="34" charset="0"/>
            </a:endParaRPr>
          </a:p>
          <a:p>
            <a:pPr marL="285750" indent="-285750" algn="just">
              <a:buFont typeface="Wingdings" pitchFamily="2" charset="2"/>
              <a:buChar char="l"/>
            </a:pPr>
            <a:r>
              <a:rPr lang="en-US" altLang="zh-CN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Roboto" panose="02000000000000000000" pitchFamily="2" charset="0"/>
                <a:cs typeface="Helvetica" panose="020B0604020202020204" pitchFamily="34" charset="0"/>
              </a:rPr>
              <a:t>Duration </a:t>
            </a:r>
          </a:p>
          <a:p>
            <a:pPr algn="just"/>
            <a:r>
              <a:rPr lang="en-US" altLang="zh-CN" sz="20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Roboto" panose="02000000000000000000" pitchFamily="2" charset="0"/>
                <a:cs typeface="Helvetica" panose="020B0604020202020204" pitchFamily="34" charset="0"/>
              </a:rPr>
              <a:t>1976-2016</a:t>
            </a:r>
          </a:p>
        </p:txBody>
      </p:sp>
      <p:sp>
        <p:nvSpPr>
          <p:cNvPr id="54" name="矩形 53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SpPr/>
          <p:nvPr/>
        </p:nvSpPr>
        <p:spPr>
          <a:xfrm>
            <a:off x="824907" y="1499118"/>
            <a:ext cx="3291374" cy="640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800" dirty="0">
                <a:solidFill>
                  <a:srgbClr val="EE534F"/>
                </a:solidFill>
                <a:ea typeface="Microsoft YaHei UI" panose="020B0503020204020204" pitchFamily="34" charset="-122"/>
              </a:rPr>
              <a:t>INTRODUCTION</a:t>
            </a:r>
            <a:endParaRPr lang="zh-CN" altLang="en-US" sz="2800" dirty="0">
              <a:solidFill>
                <a:srgbClr val="EE534F"/>
              </a:solidFill>
              <a:ea typeface="Microsoft YaHei UI" panose="020B0503020204020204" pitchFamily="34" charset="-122"/>
            </a:endParaRPr>
          </a:p>
        </p:txBody>
      </p:sp>
      <p:sp>
        <p:nvSpPr>
          <p:cNvPr id="3" name="e7d195523061f1c0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e7d195523061f1c0205959036996ad55c215b892a7aac5c0B9ADEF7896FB48F2EF97163A2DE1401E1875DEDC438B7864AD24CA23553DBBBD975DAF4CAD4A2592689FFB6CEE59FFA55B2702D0E5EE29CDFC0DD98BC7D6A39AC4E055256EE11BBEDCDB7C9722D66262996B68DE860BD3C77EBCAECB599909EC0E07B61811075331ABCDE6990254B8C8</a:t>
            </a:r>
            <a:endParaRPr lang="zh-CN" altLang="en-US" sz="100"/>
          </a:p>
        </p:txBody>
      </p:sp>
      <p:pic>
        <p:nvPicPr>
          <p:cNvPr id="2052" name="Picture 4" descr="Image result for mass shooti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4985" y="3644969"/>
            <a:ext cx="4814395" cy="2696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3892" y="756717"/>
            <a:ext cx="4915488" cy="2764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663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14:switch dir="r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2.22222E-6 L 0.02409 2.22222E-6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98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8" presetClass="entr" presetSubtype="6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52" grpId="0"/>
      <p:bldP spid="5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28217" r="-29" b="26945"/>
          <a:stretch/>
        </p:blipFill>
        <p:spPr>
          <a:xfrm>
            <a:off x="0" y="1935126"/>
            <a:ext cx="12195544" cy="3075024"/>
          </a:xfrm>
          <a:prstGeom prst="rect">
            <a:avLst/>
          </a:prstGeom>
        </p:spPr>
      </p:pic>
      <p:sp>
        <p:nvSpPr>
          <p:cNvPr id="11" name="圆角矩形 10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SpPr/>
          <p:nvPr/>
        </p:nvSpPr>
        <p:spPr>
          <a:xfrm>
            <a:off x="4668263" y="-1047043"/>
            <a:ext cx="2988254" cy="3962381"/>
          </a:xfrm>
          <a:prstGeom prst="roundRect">
            <a:avLst>
              <a:gd name="adj" fmla="val 12431"/>
            </a:avLst>
          </a:prstGeom>
          <a:solidFill>
            <a:srgbClr val="EE534F"/>
          </a:solidFill>
          <a:ln>
            <a:noFill/>
          </a:ln>
          <a:effectLst>
            <a:outerShdw blurRad="152400" sx="103000" sy="103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3600" dirty="0"/>
          </a:p>
          <a:p>
            <a:pPr algn="ctr"/>
            <a:endParaRPr lang="en-US" altLang="zh-CN" sz="3600" dirty="0"/>
          </a:p>
          <a:p>
            <a:pPr algn="ctr"/>
            <a:r>
              <a:rPr lang="en-US" altLang="zh-CN" sz="5400" dirty="0"/>
              <a:t>PART</a:t>
            </a:r>
            <a:r>
              <a:rPr lang="en-US" altLang="zh-CN" sz="3600" dirty="0"/>
              <a:t> </a:t>
            </a:r>
          </a:p>
          <a:p>
            <a:pPr algn="ctr"/>
            <a:r>
              <a:rPr lang="en-US" altLang="zh-CN" sz="11500" dirty="0"/>
              <a:t>02</a:t>
            </a:r>
          </a:p>
        </p:txBody>
      </p:sp>
      <p:sp>
        <p:nvSpPr>
          <p:cNvPr id="12" name="矩形 11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SpPr/>
          <p:nvPr/>
        </p:nvSpPr>
        <p:spPr>
          <a:xfrm>
            <a:off x="2195867" y="3622827"/>
            <a:ext cx="7933046" cy="640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6000" dirty="0">
                <a:solidFill>
                  <a:schemeClr val="bg1"/>
                </a:solidFill>
                <a:ea typeface="Microsoft YaHei UI" panose="020B0503020204020204" pitchFamily="34" charset="-122"/>
              </a:rPr>
              <a:t>DATA VALIDITY ANALYSIS</a:t>
            </a:r>
            <a:endParaRPr lang="en-US" altLang="zh-CN" sz="6000" dirty="0">
              <a:solidFill>
                <a:schemeClr val="bg1"/>
              </a:solidFill>
              <a:ea typeface="Microsoft YaHei UI" panose="020B0503020204020204" pitchFamily="34" charset="-122"/>
            </a:endParaRPr>
          </a:p>
        </p:txBody>
      </p:sp>
      <p:sp>
        <p:nvSpPr>
          <p:cNvPr id="2" name="e7d195523061f1c0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e7d195523061f1c0205959036996ad55c215b892a7aac5c0B9ADEF7896FB48F2EF97163A2DE1401E1875DEDC438B7864AD24CA23553DBBBD975DAF4CAD4A2592689FFB6CEE59FFA55B2702D0E5EE29CDFC0DD98BC7D6A39AC4E055256EE11BBEDCDB7C9722D66262996B68DE860BD3C77EBCAECB599909EC0E07B61811075331ABCDE6990254B8C8</a:t>
            </a:r>
            <a:endParaRPr lang="zh-CN" altLang="en-US" sz="100"/>
          </a:p>
        </p:txBody>
      </p:sp>
    </p:spTree>
    <p:extLst>
      <p:ext uri="{BB962C8B-B14F-4D97-AF65-F5344CB8AC3E}">
        <p14:creationId xmlns:p14="http://schemas.microsoft.com/office/powerpoint/2010/main" val="2134253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14:prism isInverted="1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2.08333E-6 1.85185E-6 L -2.08333E-6 -0.07292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657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3.95833E-6 4.07407E-6 L -3.95833E-6 0.07222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611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4" presetClass="path" presetSubtype="0" accel="50000" decel="50000" fill="hold" grpId="1" nodeType="withEffect">
                                  <p:stCondLst>
                                    <p:cond delay="2500"/>
                                  </p:stCondLst>
                                  <p:childTnLst>
                                    <p:animMotion origin="layout" path="M 1.25E-6 0.04675 L 1.25E-6 4.81481E-6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3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2" grpId="0"/>
      <p:bldP spid="12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21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SpPr>
            <a:spLocks noChangeArrowheads="1"/>
          </p:cNvSpPr>
          <p:nvPr/>
        </p:nvSpPr>
        <p:spPr bwMode="auto">
          <a:xfrm>
            <a:off x="500006" y="1971399"/>
            <a:ext cx="660548" cy="663610"/>
          </a:xfrm>
          <a:prstGeom prst="ellipse">
            <a:avLst/>
          </a:prstGeom>
          <a:solidFill>
            <a:srgbClr val="EE534F"/>
          </a:solidFill>
          <a:ln>
            <a:noFill/>
          </a:ln>
          <a:effectLst>
            <a:outerShdw blurRad="152400" sx="103000" sy="103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/>
          </a:p>
        </p:txBody>
      </p:sp>
      <p:grpSp>
        <p:nvGrpSpPr>
          <p:cNvPr id="22" name="组合 21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GrpSpPr/>
          <p:nvPr/>
        </p:nvGrpSpPr>
        <p:grpSpPr>
          <a:xfrm>
            <a:off x="658405" y="2205371"/>
            <a:ext cx="310703" cy="297150"/>
            <a:chOff x="1004888" y="993775"/>
            <a:chExt cx="2438400" cy="2332038"/>
          </a:xfrm>
          <a:solidFill>
            <a:schemeClr val="bg1"/>
          </a:solidFill>
        </p:grpSpPr>
        <p:sp>
          <p:nvSpPr>
            <p:cNvPr id="23" name="Freeform 25"/>
            <p:cNvSpPr>
              <a:spLocks/>
            </p:cNvSpPr>
            <p:nvPr/>
          </p:nvSpPr>
          <p:spPr bwMode="auto">
            <a:xfrm>
              <a:off x="1898651" y="2670175"/>
              <a:ext cx="655638" cy="655638"/>
            </a:xfrm>
            <a:custGeom>
              <a:avLst/>
              <a:gdLst>
                <a:gd name="T0" fmla="*/ 206 w 413"/>
                <a:gd name="T1" fmla="*/ 413 h 413"/>
                <a:gd name="T2" fmla="*/ 0 w 413"/>
                <a:gd name="T3" fmla="*/ 0 h 413"/>
                <a:gd name="T4" fmla="*/ 413 w 413"/>
                <a:gd name="T5" fmla="*/ 0 h 413"/>
                <a:gd name="T6" fmla="*/ 206 w 413"/>
                <a:gd name="T7" fmla="*/ 413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13" h="413">
                  <a:moveTo>
                    <a:pt x="206" y="413"/>
                  </a:moveTo>
                  <a:lnTo>
                    <a:pt x="0" y="0"/>
                  </a:lnTo>
                  <a:lnTo>
                    <a:pt x="413" y="0"/>
                  </a:lnTo>
                  <a:lnTo>
                    <a:pt x="206" y="4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4" name="任意多边形 23"/>
            <p:cNvSpPr>
              <a:spLocks noChangeArrowheads="1"/>
            </p:cNvSpPr>
            <p:nvPr/>
          </p:nvSpPr>
          <p:spPr bwMode="auto">
            <a:xfrm>
              <a:off x="1004888" y="993775"/>
              <a:ext cx="2438400" cy="1774825"/>
            </a:xfrm>
            <a:custGeom>
              <a:avLst/>
              <a:gdLst>
                <a:gd name="connsiteX0" fmla="*/ 290196 w 2438400"/>
                <a:gd name="connsiteY0" fmla="*/ 0 h 1774825"/>
                <a:gd name="connsiteX1" fmla="*/ 2151973 w 2438400"/>
                <a:gd name="connsiteY1" fmla="*/ 0 h 1774825"/>
                <a:gd name="connsiteX2" fmla="*/ 2438400 w 2438400"/>
                <a:gd name="connsiteY2" fmla="*/ 286384 h 1774825"/>
                <a:gd name="connsiteX3" fmla="*/ 2438400 w 2438400"/>
                <a:gd name="connsiteY3" fmla="*/ 1484673 h 1774825"/>
                <a:gd name="connsiteX4" fmla="*/ 2151973 w 2438400"/>
                <a:gd name="connsiteY4" fmla="*/ 1774825 h 1774825"/>
                <a:gd name="connsiteX5" fmla="*/ 290196 w 2438400"/>
                <a:gd name="connsiteY5" fmla="*/ 1774825 h 1774825"/>
                <a:gd name="connsiteX6" fmla="*/ 0 w 2438400"/>
                <a:gd name="connsiteY6" fmla="*/ 1484673 h 1774825"/>
                <a:gd name="connsiteX7" fmla="*/ 0 w 2438400"/>
                <a:gd name="connsiteY7" fmla="*/ 286384 h 1774825"/>
                <a:gd name="connsiteX8" fmla="*/ 290196 w 2438400"/>
                <a:gd name="connsiteY8" fmla="*/ 0 h 1774825"/>
                <a:gd name="connsiteX9" fmla="*/ 471488 w 2438400"/>
                <a:gd name="connsiteY9" fmla="*/ 425450 h 1774825"/>
                <a:gd name="connsiteX10" fmla="*/ 471488 w 2438400"/>
                <a:gd name="connsiteY10" fmla="*/ 598488 h 1774825"/>
                <a:gd name="connsiteX11" fmla="*/ 1971676 w 2438400"/>
                <a:gd name="connsiteY11" fmla="*/ 598488 h 1774825"/>
                <a:gd name="connsiteX12" fmla="*/ 1971676 w 2438400"/>
                <a:gd name="connsiteY12" fmla="*/ 425450 h 1774825"/>
                <a:gd name="connsiteX13" fmla="*/ 471488 w 2438400"/>
                <a:gd name="connsiteY13" fmla="*/ 425450 h 1774825"/>
                <a:gd name="connsiteX14" fmla="*/ 471488 w 2438400"/>
                <a:gd name="connsiteY14" fmla="*/ 801688 h 1774825"/>
                <a:gd name="connsiteX15" fmla="*/ 471488 w 2438400"/>
                <a:gd name="connsiteY15" fmla="*/ 971551 h 1774825"/>
                <a:gd name="connsiteX16" fmla="*/ 1971676 w 2438400"/>
                <a:gd name="connsiteY16" fmla="*/ 971551 h 1774825"/>
                <a:gd name="connsiteX17" fmla="*/ 1971676 w 2438400"/>
                <a:gd name="connsiteY17" fmla="*/ 801688 h 1774825"/>
                <a:gd name="connsiteX18" fmla="*/ 471488 w 2438400"/>
                <a:gd name="connsiteY18" fmla="*/ 801688 h 1774825"/>
                <a:gd name="connsiteX19" fmla="*/ 471488 w 2438400"/>
                <a:gd name="connsiteY19" fmla="*/ 1174750 h 1774825"/>
                <a:gd name="connsiteX20" fmla="*/ 471488 w 2438400"/>
                <a:gd name="connsiteY20" fmla="*/ 1347788 h 1774825"/>
                <a:gd name="connsiteX21" fmla="*/ 1971676 w 2438400"/>
                <a:gd name="connsiteY21" fmla="*/ 1347788 h 1774825"/>
                <a:gd name="connsiteX22" fmla="*/ 1971676 w 2438400"/>
                <a:gd name="connsiteY22" fmla="*/ 1174750 h 1774825"/>
                <a:gd name="connsiteX23" fmla="*/ 471488 w 2438400"/>
                <a:gd name="connsiteY23" fmla="*/ 1174750 h 1774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438400" h="1774825">
                  <a:moveTo>
                    <a:pt x="290196" y="0"/>
                  </a:moveTo>
                  <a:cubicBezTo>
                    <a:pt x="2151973" y="0"/>
                    <a:pt x="2151973" y="0"/>
                    <a:pt x="2151973" y="0"/>
                  </a:cubicBezTo>
                  <a:cubicBezTo>
                    <a:pt x="2310262" y="0"/>
                    <a:pt x="2438400" y="128119"/>
                    <a:pt x="2438400" y="286384"/>
                  </a:cubicBezTo>
                  <a:lnTo>
                    <a:pt x="2438400" y="1484673"/>
                  </a:lnTo>
                  <a:cubicBezTo>
                    <a:pt x="2438400" y="1646706"/>
                    <a:pt x="2310262" y="1774825"/>
                    <a:pt x="2151973" y="1774825"/>
                  </a:cubicBezTo>
                  <a:cubicBezTo>
                    <a:pt x="290196" y="1774825"/>
                    <a:pt x="290196" y="1774825"/>
                    <a:pt x="290196" y="1774825"/>
                  </a:cubicBezTo>
                  <a:cubicBezTo>
                    <a:pt x="131907" y="1774825"/>
                    <a:pt x="0" y="1646706"/>
                    <a:pt x="0" y="1484673"/>
                  </a:cubicBezTo>
                  <a:cubicBezTo>
                    <a:pt x="0" y="286384"/>
                    <a:pt x="0" y="286384"/>
                    <a:pt x="0" y="286384"/>
                  </a:cubicBezTo>
                  <a:cubicBezTo>
                    <a:pt x="0" y="128119"/>
                    <a:pt x="131907" y="0"/>
                    <a:pt x="290196" y="0"/>
                  </a:cubicBezTo>
                  <a:close/>
                  <a:moveTo>
                    <a:pt x="471488" y="425450"/>
                  </a:moveTo>
                  <a:lnTo>
                    <a:pt x="471488" y="598488"/>
                  </a:lnTo>
                  <a:lnTo>
                    <a:pt x="1971676" y="598488"/>
                  </a:lnTo>
                  <a:lnTo>
                    <a:pt x="1971676" y="425450"/>
                  </a:lnTo>
                  <a:lnTo>
                    <a:pt x="471488" y="425450"/>
                  </a:lnTo>
                  <a:close/>
                  <a:moveTo>
                    <a:pt x="471488" y="801688"/>
                  </a:moveTo>
                  <a:lnTo>
                    <a:pt x="471488" y="971551"/>
                  </a:lnTo>
                  <a:lnTo>
                    <a:pt x="1971676" y="971551"/>
                  </a:lnTo>
                  <a:lnTo>
                    <a:pt x="1971676" y="801688"/>
                  </a:lnTo>
                  <a:lnTo>
                    <a:pt x="471488" y="801688"/>
                  </a:lnTo>
                  <a:close/>
                  <a:moveTo>
                    <a:pt x="471488" y="1174750"/>
                  </a:moveTo>
                  <a:lnTo>
                    <a:pt x="471488" y="1347788"/>
                  </a:lnTo>
                  <a:lnTo>
                    <a:pt x="1971676" y="1347788"/>
                  </a:lnTo>
                  <a:lnTo>
                    <a:pt x="1971676" y="1174750"/>
                  </a:lnTo>
                  <a:lnTo>
                    <a:pt x="471488" y="117475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41" name="圆角矩形 40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SpPr/>
          <p:nvPr/>
        </p:nvSpPr>
        <p:spPr>
          <a:xfrm>
            <a:off x="559854" y="360913"/>
            <a:ext cx="576816" cy="604892"/>
          </a:xfrm>
          <a:prstGeom prst="roundRect">
            <a:avLst>
              <a:gd name="adj" fmla="val 22417"/>
            </a:avLst>
          </a:prstGeom>
          <a:solidFill>
            <a:srgbClr val="EE534F"/>
          </a:solidFill>
          <a:ln>
            <a:noFill/>
          </a:ln>
          <a:effectLst>
            <a:outerShdw blurRad="152400" sx="103000" sy="103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 smtClean="0"/>
              <a:t>02</a:t>
            </a:r>
            <a:endParaRPr lang="zh-CN" altLang="en-US" sz="2400" b="1" dirty="0"/>
          </a:p>
        </p:txBody>
      </p:sp>
      <p:sp>
        <p:nvSpPr>
          <p:cNvPr id="3" name="e7d195523061f1c0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e7d195523061f1c0205959036996ad55c215b892a7aac5c0B9ADEF7896FB48F2EF97163A2DE1401E1875DEDC438B7864AD24CA23553DBBBD975DAF4CAD4A2592689FFB6CEE59FFA55B2702D0E5EE29CDFC0DD98BC7D6A39AC4E055256EE11BBEDCDB7C9722D66262996B68DE860BD3C77EBCAECB599909EC0E07B61811075331ABCDE6990254B8C8</a:t>
            </a:r>
            <a:endParaRPr lang="zh-CN" altLang="en-US" sz="100"/>
          </a:p>
        </p:txBody>
      </p:sp>
      <p:sp>
        <p:nvSpPr>
          <p:cNvPr id="45" name="矩形 44"/>
          <p:cNvSpPr/>
          <p:nvPr/>
        </p:nvSpPr>
        <p:spPr>
          <a:xfrm>
            <a:off x="1269993" y="325725"/>
            <a:ext cx="3291374" cy="640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ea typeface="Microsoft YaHei UI" panose="020B0503020204020204" pitchFamily="34" charset="-122"/>
              </a:rPr>
              <a:t>DATA VALIDITY ANALYSIS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0828" y="1428144"/>
            <a:ext cx="6156825" cy="46151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139" y="3904216"/>
            <a:ext cx="4968404" cy="15102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6" name="矩形 45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SpPr/>
          <p:nvPr/>
        </p:nvSpPr>
        <p:spPr>
          <a:xfrm>
            <a:off x="1269993" y="1877146"/>
            <a:ext cx="4043019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sz="2400" b="1" dirty="0" err="1" smtClean="0"/>
              <a:t>Benford</a:t>
            </a:r>
            <a:r>
              <a:rPr lang="en-US" altLang="zh-CN" sz="2400" b="1" dirty="0" smtClean="0"/>
              <a:t> Law Test</a:t>
            </a:r>
            <a:endParaRPr lang="en-US" altLang="zh-CN" sz="2400" b="1" dirty="0" smtClean="0">
              <a:solidFill>
                <a:schemeClr val="tx1">
                  <a:lumMod val="75000"/>
                  <a:lumOff val="25000"/>
                </a:schemeClr>
              </a:solidFill>
              <a:cs typeface="Helvetica" panose="020B0604020202020204" pitchFamily="34" charset="0"/>
            </a:endParaRPr>
          </a:p>
          <a:p>
            <a:pPr marL="342900" indent="-342900" algn="just">
              <a:buFont typeface="Arial" pitchFamily="34" charset="0"/>
              <a:buChar char="•"/>
            </a:pPr>
            <a:r>
              <a:rPr lang="en-US" altLang="zh-CN" sz="2000" dirty="0"/>
              <a:t>reject the null </a:t>
            </a:r>
            <a:r>
              <a:rPr lang="en-US" altLang="zh-CN" sz="2000" dirty="0" smtClean="0"/>
              <a:t>hypothesis</a:t>
            </a:r>
          </a:p>
          <a:p>
            <a:pPr marL="342900" indent="-342900" algn="just">
              <a:buFont typeface="Arial" pitchFamily="34" charset="0"/>
              <a:buChar char="•"/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ea typeface="Roboto" panose="02000000000000000000" pitchFamily="2" charset="0"/>
                <a:cs typeface="Helvetica" panose="020B0604020202020204" pitchFamily="34" charset="0"/>
              </a:rPr>
              <a:t>not follow </a:t>
            </a:r>
            <a:r>
              <a:rPr lang="en-US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  <a:ea typeface="Roboto" panose="02000000000000000000" pitchFamily="2" charset="0"/>
                <a:cs typeface="Helvetica" panose="020B0604020202020204" pitchFamily="34" charset="0"/>
              </a:rPr>
              <a:t>benford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ea typeface="Roboto" panose="02000000000000000000" pitchFamily="2" charset="0"/>
                <a:cs typeface="Helvetica" panose="020B0604020202020204" pitchFamily="34" charset="0"/>
              </a:rPr>
              <a:t> law very </a:t>
            </a:r>
            <a:r>
              <a:rPr lang="en-US" altLang="zh-CN" sz="20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Roboto" panose="02000000000000000000" pitchFamily="2" charset="0"/>
                <a:cs typeface="Helvetica" panose="020B0604020202020204" pitchFamily="34" charset="0"/>
              </a:rPr>
              <a:t>well</a:t>
            </a:r>
          </a:p>
        </p:txBody>
      </p:sp>
    </p:spTree>
    <p:extLst>
      <p:ext uri="{BB962C8B-B14F-4D97-AF65-F5344CB8AC3E}">
        <p14:creationId xmlns:p14="http://schemas.microsoft.com/office/powerpoint/2010/main" val="4258018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14:prism isInverted="1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2.22222E-6 L 0.02409 2.22222E-6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98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autoRev="1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4.16667E-7 -3.7037E-6 L -0.02839 -3.7037E-6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19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8" presetClass="entr" presetSubtype="6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41" grpId="0" animBg="1"/>
      <p:bldP spid="41" grpId="1" animBg="1"/>
      <p:bldP spid="4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圆角矩形 40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SpPr/>
          <p:nvPr/>
        </p:nvSpPr>
        <p:spPr>
          <a:xfrm>
            <a:off x="559854" y="360913"/>
            <a:ext cx="576816" cy="604892"/>
          </a:xfrm>
          <a:prstGeom prst="roundRect">
            <a:avLst>
              <a:gd name="adj" fmla="val 22417"/>
            </a:avLst>
          </a:prstGeom>
          <a:solidFill>
            <a:srgbClr val="EE534F"/>
          </a:solidFill>
          <a:ln>
            <a:noFill/>
          </a:ln>
          <a:effectLst>
            <a:outerShdw blurRad="152400" sx="103000" sy="103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 smtClean="0"/>
              <a:t>02</a:t>
            </a:r>
            <a:endParaRPr lang="zh-CN" altLang="en-US" sz="2400" b="1" dirty="0"/>
          </a:p>
        </p:txBody>
      </p:sp>
      <p:sp>
        <p:nvSpPr>
          <p:cNvPr id="3" name="e7d195523061f1c0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e7d195523061f1c0205959036996ad55c215b892a7aac5c0B9ADEF7896FB48F2EF97163A2DE1401E1875DEDC438B7864AD24CA23553DBBBD975DAF4CAD4A2592689FFB6CEE59FFA55B2702D0E5EE29CDFC0DD98BC7D6A39AC4E055256EE11BBEDCDB7C9722D66262996B68DE860BD3C77EBCAECB599909EC0E07B61811075331ABCDE6990254B8C8</a:t>
            </a:r>
            <a:endParaRPr lang="zh-CN" altLang="en-US" sz="100"/>
          </a:p>
        </p:txBody>
      </p:sp>
      <p:sp>
        <p:nvSpPr>
          <p:cNvPr id="45" name="矩形 44"/>
          <p:cNvSpPr/>
          <p:nvPr/>
        </p:nvSpPr>
        <p:spPr>
          <a:xfrm>
            <a:off x="1269993" y="325725"/>
            <a:ext cx="3291374" cy="640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ea typeface="Microsoft YaHei UI" panose="020B0503020204020204" pitchFamily="34" charset="-122"/>
              </a:rPr>
              <a:t>DATA VALIDITY ANALYSIS</a:t>
            </a: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273" y="1320239"/>
            <a:ext cx="6846018" cy="52252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3" name="矩形 32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SpPr/>
          <p:nvPr/>
        </p:nvSpPr>
        <p:spPr>
          <a:xfrm>
            <a:off x="7564542" y="2824944"/>
            <a:ext cx="4043019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sz="2400" b="1" dirty="0" smtClean="0"/>
              <a:t>Distribution</a:t>
            </a:r>
          </a:p>
          <a:p>
            <a:pPr marL="342900" indent="-342900" algn="just">
              <a:buFont typeface="Arial" pitchFamily="34" charset="0"/>
              <a:buChar char="•"/>
            </a:pPr>
            <a:r>
              <a:rPr lang="en-US" altLang="zh-CN" sz="2000" dirty="0"/>
              <a:t>large total number of victims happens less frequent than small total number of victims</a:t>
            </a:r>
            <a:r>
              <a:rPr lang="en-US" altLang="zh-CN" sz="2000" dirty="0" smtClean="0"/>
              <a:t>.</a:t>
            </a:r>
          </a:p>
          <a:p>
            <a:pPr marL="342900" indent="-342900" algn="just">
              <a:buFont typeface="Arial" pitchFamily="34" charset="0"/>
              <a:buChar char="•"/>
            </a:pPr>
            <a:r>
              <a:rPr lang="en-US" altLang="zh-CN" sz="20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Roboto" panose="02000000000000000000" pitchFamily="2" charset="0"/>
                <a:cs typeface="Helvetica" panose="020B0604020202020204" pitchFamily="34" charset="0"/>
              </a:rPr>
              <a:t>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ea typeface="Roboto" panose="02000000000000000000" pitchFamily="2" charset="0"/>
                <a:cs typeface="Helvetica" panose="020B0604020202020204" pitchFamily="34" charset="0"/>
              </a:rPr>
              <a:t>right-skewed</a:t>
            </a:r>
            <a:endParaRPr lang="en-US" altLang="zh-CN" sz="2000" dirty="0" smtClean="0">
              <a:solidFill>
                <a:schemeClr val="tx1">
                  <a:lumMod val="75000"/>
                  <a:lumOff val="25000"/>
                </a:schemeClr>
              </a:solidFill>
              <a:ea typeface="Roboto" panose="02000000000000000000" pitchFamily="2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8769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14:prism isInverted="1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2.22222E-6 L 0.02409 2.22222E-6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98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8" presetClass="entr" presetSubtype="6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1" grpId="1" animBg="1"/>
      <p:bldP spid="3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28217" r="-29" b="26945"/>
          <a:stretch/>
        </p:blipFill>
        <p:spPr>
          <a:xfrm>
            <a:off x="0" y="1935126"/>
            <a:ext cx="12195544" cy="3075024"/>
          </a:xfrm>
          <a:prstGeom prst="rect">
            <a:avLst/>
          </a:prstGeom>
        </p:spPr>
      </p:pic>
      <p:sp>
        <p:nvSpPr>
          <p:cNvPr id="11" name="圆角矩形 10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SpPr/>
          <p:nvPr/>
        </p:nvSpPr>
        <p:spPr>
          <a:xfrm>
            <a:off x="4668263" y="-1047043"/>
            <a:ext cx="2988254" cy="3962381"/>
          </a:xfrm>
          <a:prstGeom prst="roundRect">
            <a:avLst>
              <a:gd name="adj" fmla="val 12431"/>
            </a:avLst>
          </a:prstGeom>
          <a:solidFill>
            <a:srgbClr val="EE534F"/>
          </a:solidFill>
          <a:ln>
            <a:noFill/>
          </a:ln>
          <a:effectLst>
            <a:outerShdw blurRad="152400" sx="103000" sy="103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3600" dirty="0"/>
          </a:p>
          <a:p>
            <a:pPr algn="ctr"/>
            <a:endParaRPr lang="en-US" altLang="zh-CN" sz="3600" dirty="0"/>
          </a:p>
          <a:p>
            <a:pPr algn="ctr"/>
            <a:r>
              <a:rPr lang="en-US" altLang="zh-CN" sz="5400" dirty="0"/>
              <a:t>PART</a:t>
            </a:r>
            <a:r>
              <a:rPr lang="en-US" altLang="zh-CN" sz="3600" dirty="0"/>
              <a:t> </a:t>
            </a:r>
          </a:p>
          <a:p>
            <a:pPr algn="ctr"/>
            <a:r>
              <a:rPr lang="en-US" altLang="zh-CN" sz="11500" dirty="0"/>
              <a:t>03</a:t>
            </a:r>
          </a:p>
        </p:txBody>
      </p:sp>
      <p:sp>
        <p:nvSpPr>
          <p:cNvPr id="12" name="矩形 11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SpPr/>
          <p:nvPr/>
        </p:nvSpPr>
        <p:spPr>
          <a:xfrm>
            <a:off x="2383694" y="3575353"/>
            <a:ext cx="8085702" cy="640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6000" dirty="0">
                <a:solidFill>
                  <a:schemeClr val="bg1"/>
                </a:solidFill>
                <a:ea typeface="Microsoft YaHei UI" panose="020B0503020204020204" pitchFamily="34" charset="-122"/>
              </a:rPr>
              <a:t>EXPLORATORY DATA ANALYSIS</a:t>
            </a:r>
            <a:endParaRPr lang="en-US" altLang="zh-CN" sz="6000" dirty="0">
              <a:solidFill>
                <a:schemeClr val="bg1"/>
              </a:solidFill>
              <a:ea typeface="Microsoft YaHei UI" panose="020B0503020204020204" pitchFamily="34" charset="-122"/>
            </a:endParaRPr>
          </a:p>
        </p:txBody>
      </p:sp>
      <p:sp>
        <p:nvSpPr>
          <p:cNvPr id="2" name="e7d195523061f1c0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e7d195523061f1c0205959036996ad55c215b892a7aac5c0B9ADEF7896FB48F2EF97163A2DE1401E1875DEDC438B7864AD24CA23553DBBBD975DAF4CAD4A2592689FFB6CEE59FFA55B2702D0E5EE29CDFC0DD98BC7D6A39AC4E055256EE11BBEDCDB7C9722D66262996B68DE860BD3C77EBCAECB599909EC0E07B61811075331ABCDE6990254B8C8</a:t>
            </a:r>
            <a:endParaRPr lang="zh-CN" altLang="en-US" sz="100"/>
          </a:p>
        </p:txBody>
      </p:sp>
    </p:spTree>
    <p:extLst>
      <p:ext uri="{BB962C8B-B14F-4D97-AF65-F5344CB8AC3E}">
        <p14:creationId xmlns:p14="http://schemas.microsoft.com/office/powerpoint/2010/main" val="2916629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14:prism isInverted="1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2.08333E-6 1.85185E-6 L -2.08333E-6 -0.07292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657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3.95833E-6 4.07407E-6 L -3.95833E-6 0.07222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611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4" presetClass="path" presetSubtype="0" accel="50000" decel="50000" fill="hold" grpId="1" nodeType="withEffect">
                                  <p:stCondLst>
                                    <p:cond delay="2500"/>
                                  </p:stCondLst>
                                  <p:childTnLst>
                                    <p:animMotion origin="layout" path="M 1.25E-6 0.04675 L 1.25E-6 4.81481E-6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3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2" grpId="0"/>
      <p:bldP spid="12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圆角矩形 40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SpPr/>
          <p:nvPr/>
        </p:nvSpPr>
        <p:spPr>
          <a:xfrm>
            <a:off x="559854" y="360913"/>
            <a:ext cx="576816" cy="604892"/>
          </a:xfrm>
          <a:prstGeom prst="roundRect">
            <a:avLst>
              <a:gd name="adj" fmla="val 22417"/>
            </a:avLst>
          </a:prstGeom>
          <a:solidFill>
            <a:srgbClr val="EE534F"/>
          </a:solidFill>
          <a:ln>
            <a:noFill/>
          </a:ln>
          <a:effectLst>
            <a:outerShdw blurRad="152400" sx="103000" sy="103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 smtClean="0"/>
              <a:t>03</a:t>
            </a:r>
            <a:endParaRPr lang="zh-CN" altLang="en-US" sz="2400" b="1" dirty="0"/>
          </a:p>
        </p:txBody>
      </p:sp>
      <p:sp>
        <p:nvSpPr>
          <p:cNvPr id="3" name="e7d195523061f1c0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e7d195523061f1c0205959036996ad55c215b892a7aac5c0B9ADEF7896FB48F2EF97163A2DE1401E1875DEDC438B7864AD24CA23553DBBBD975DAF4CAD4A2592689FFB6CEE59FFA55B2702D0E5EE29CDFC0DD98BC7D6A39AC4E055256EE11BBEDCDB7C9722D66262996B68DE860BD3C77EBCAECB599909EC0E07B61811075331ABCDE6990254B8C8</a:t>
            </a:r>
            <a:endParaRPr lang="zh-CN" altLang="en-US" sz="100"/>
          </a:p>
        </p:txBody>
      </p:sp>
      <p:sp>
        <p:nvSpPr>
          <p:cNvPr id="45" name="矩形 44"/>
          <p:cNvSpPr/>
          <p:nvPr/>
        </p:nvSpPr>
        <p:spPr>
          <a:xfrm>
            <a:off x="1269992" y="325725"/>
            <a:ext cx="4319149" cy="640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ea typeface="Microsoft YaHei UI" panose="020B0503020204020204" pitchFamily="34" charset="-122"/>
              </a:rPr>
              <a:t>EXPLORATORY DATA ANALYSIS</a:t>
            </a:r>
          </a:p>
        </p:txBody>
      </p:sp>
      <p:sp>
        <p:nvSpPr>
          <p:cNvPr id="33" name="矩形 32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SpPr/>
          <p:nvPr/>
        </p:nvSpPr>
        <p:spPr>
          <a:xfrm>
            <a:off x="7564541" y="2794122"/>
            <a:ext cx="4043019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sz="2400" b="1" dirty="0" smtClean="0"/>
              <a:t>Distribution</a:t>
            </a:r>
          </a:p>
          <a:p>
            <a:pPr marL="342900" indent="-342900" algn="just">
              <a:buFont typeface="Arial" pitchFamily="34" charset="0"/>
              <a:buChar char="•"/>
            </a:pPr>
            <a:r>
              <a:rPr lang="en-US" altLang="zh-CN" sz="2000" dirty="0"/>
              <a:t>distributions of total number of victims for different genders are largely </a:t>
            </a:r>
            <a:r>
              <a:rPr lang="en-US" altLang="zh-CN" sz="2000" dirty="0" smtClean="0"/>
              <a:t>different</a:t>
            </a:r>
            <a:endParaRPr lang="en-US" altLang="zh-CN" sz="2000" dirty="0" smtClean="0">
              <a:solidFill>
                <a:schemeClr val="tx1">
                  <a:lumMod val="75000"/>
                  <a:lumOff val="25000"/>
                </a:schemeClr>
              </a:solidFill>
              <a:ea typeface="Roboto" panose="02000000000000000000" pitchFamily="2" charset="0"/>
              <a:cs typeface="Helvetica" panose="020B0604020202020204" pitchFamily="34" charset="0"/>
            </a:endParaRPr>
          </a:p>
        </p:txBody>
      </p:sp>
      <p:pic>
        <p:nvPicPr>
          <p:cNvPr id="7" name="Picture"/>
          <p:cNvPicPr/>
          <p:nvPr/>
        </p:nvPicPr>
        <p:blipFill>
          <a:blip r:embed="rId3"/>
          <a:stretch>
            <a:fillRect/>
          </a:stretch>
        </p:blipFill>
        <p:spPr bwMode="auto">
          <a:xfrm>
            <a:off x="345319" y="1191922"/>
            <a:ext cx="6620560" cy="526704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096057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14:prism isInverted="1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2.22222E-6 L 0.02409 2.22222E-6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98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8" presetClass="entr" presetSubtype="6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1" grpId="1" animBg="1"/>
      <p:bldP spid="33" grpId="0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e7d195523061f1c0 xmlns="http://e7d195523061f1c0/custom/data/def">
  <_7b1dac89e7d195523061f1c0316ecb71 xmlns="">e7d195523061f1c0205959036996ad55c215b892a7aac5c0B9ADEF7896FB48F2EF97163A2DE1401E1875DEDC438B7864AD24CA23553DBBBD975DAF4CAD4A2592689FFB6CEE59FFA55B2702D0E5EE29CDFC0DD98BC7D6A39AC4E055256EE11BBEDCDB7C9722D66262996B68DE860BD3C77EBCAECB599909EC0E07B61811075331ABCDE6990254B8C8</_7b1dac89e7d195523061f1c0316ecb71>
</e7d195523061f1c0>
</file>

<file path=customXml/itemProps1.xml><?xml version="1.0" encoding="utf-8"?>
<ds:datastoreItem xmlns:ds="http://schemas.openxmlformats.org/officeDocument/2006/customXml" ds:itemID="{90BABEED-828B-45F4-952B-A7DE97B95DF1}">
  <ds:schemaRefs>
    <ds:schemaRef ds:uri="http://e7d195523061f1c0/custom/data/def"/>
    <ds:schemaRef ds:uri="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482</TotalTime>
  <Words>249</Words>
  <Application>Microsoft Office PowerPoint</Application>
  <PresentationFormat>自定义</PresentationFormat>
  <Paragraphs>115</Paragraphs>
  <Slides>18</Slides>
  <Notes>1</Notes>
  <HiddenSlides>0</HiddenSlides>
  <MMClips>1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19" baseType="lpstr"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©PPTSTORE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©PPTSTORE</dc:creator>
  <dc:description>©PPTSTORE 版权所有</dc:description>
  <cp:lastModifiedBy>Windows 用户</cp:lastModifiedBy>
  <cp:revision>101</cp:revision>
  <dcterms:created xsi:type="dcterms:W3CDTF">2016-10-21T10:43:41Z</dcterms:created>
  <dcterms:modified xsi:type="dcterms:W3CDTF">2018-12-18T04:52:05Z</dcterms:modified>
</cp:coreProperties>
</file>